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</p:sldIdLst>
  <p:sldSz cy="5143500" cx="9144000"/>
  <p:notesSz cx="6858000" cy="9144000"/>
  <p:embeddedFontLst>
    <p:embeddedFont>
      <p:font typeface="Architects Daughter"/>
      <p:regular r:id="rId57"/>
    </p:embeddedFont>
    <p:embeddedFont>
      <p:font typeface="Cabin"/>
      <p:regular r:id="rId58"/>
      <p:bold r:id="rId59"/>
      <p:italic r:id="rId60"/>
      <p:boldItalic r:id="rId61"/>
    </p:embeddedFont>
    <p:embeddedFont>
      <p:font typeface="Permanent Marker"/>
      <p:regular r:id="rId6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B4DB575-E23B-49BD-8350-1CDB5D216CCA}">
  <a:tblStyle styleId="{EB4DB575-E23B-49BD-8350-1CDB5D216C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62" Type="http://schemas.openxmlformats.org/officeDocument/2006/relationships/font" Target="fonts/PermanentMarker-regular.fntdata"/><Relationship Id="rId61" Type="http://schemas.openxmlformats.org/officeDocument/2006/relationships/font" Target="fonts/Cabin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60" Type="http://schemas.openxmlformats.org/officeDocument/2006/relationships/font" Target="fonts/Cabin-italic.fntdata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3" Type="http://schemas.openxmlformats.org/officeDocument/2006/relationships/slide" Target="slides/slide47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55" Type="http://schemas.openxmlformats.org/officeDocument/2006/relationships/slide" Target="slides/slide49.xml"/><Relationship Id="rId10" Type="http://schemas.openxmlformats.org/officeDocument/2006/relationships/slide" Target="slides/slide4.xml"/><Relationship Id="rId54" Type="http://schemas.openxmlformats.org/officeDocument/2006/relationships/slide" Target="slides/slide48.xml"/><Relationship Id="rId13" Type="http://schemas.openxmlformats.org/officeDocument/2006/relationships/slide" Target="slides/slide7.xml"/><Relationship Id="rId57" Type="http://schemas.openxmlformats.org/officeDocument/2006/relationships/font" Target="fonts/ArchitectsDaughter-regular.fntdata"/><Relationship Id="rId12" Type="http://schemas.openxmlformats.org/officeDocument/2006/relationships/slide" Target="slides/slide6.xml"/><Relationship Id="rId56" Type="http://schemas.openxmlformats.org/officeDocument/2006/relationships/slide" Target="slides/slide50.xml"/><Relationship Id="rId15" Type="http://schemas.openxmlformats.org/officeDocument/2006/relationships/slide" Target="slides/slide9.xml"/><Relationship Id="rId59" Type="http://schemas.openxmlformats.org/officeDocument/2006/relationships/font" Target="fonts/Cabin-bold.fntdata"/><Relationship Id="rId14" Type="http://schemas.openxmlformats.org/officeDocument/2006/relationships/slide" Target="slides/slide8.xml"/><Relationship Id="rId58" Type="http://schemas.openxmlformats.org/officeDocument/2006/relationships/font" Target="fonts/Cabin-regular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02520714e2_0_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02520714e2_0_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02520714e2_0_7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02520714e2_0_7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02520714e2_0_7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02520714e2_0_7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02520714e2_0_7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02520714e2_0_7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2520714e2_0_7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2520714e2_0_7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02520714e2_0_7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102520714e2_0_7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fbd30d2d5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fbd30d2d5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02520714e2_0_12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Google Shape;197;g102520714e2_0_1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102520714e2_0_10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102520714e2_0_10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102520714e2_0_8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102520714e2_0_8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02520714e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02520714e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02520714e2_0_9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02520714e2_0_9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02520714e2_0_9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102520714e2_0_9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102520714e2_0_10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102520714e2_0_10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02520714e2_0_10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02520714e2_0_10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102520714e2_0_10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102520714e2_0_10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102520714e2_0_10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102520714e2_0_10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02520714e2_0_10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102520714e2_0_10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02520714e2_0_10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02520714e2_0_10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102520714e2_0_10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102520714e2_0_10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bf074da5d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fbf074da5d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02520714e2_0_5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102520714e2_0_5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2520714e2_0_10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102520714e2_0_10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fbf074da5d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fbf074da5d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fbd30d2d5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fbd30d2d5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02520714e2_0_10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02520714e2_0_10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102520714e2_0_1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102520714e2_0_1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02520714e2_0_1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02520714e2_0_1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02520714e2_0_12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02520714e2_0_1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102520714e2_0_12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102520714e2_0_12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fbd30d2d57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fbd30d2d57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fbd30d2d57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fbd30d2d57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02520714e2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02520714e2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fbd30d2d5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fbd30d2d5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gfbd30d2d57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6" name="Google Shape;416;gfbd30d2d57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fbf074da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fbf074da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fbf074da5d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fbf074da5d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fbf074da5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fbf074da5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fbf074da5d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fbf074da5d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fbf074da5d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fbf074da5d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fbd30d2d57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fbd30d2d57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fbf074da5d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fbf074da5d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g102520714e2_0_1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" name="Google Shape;586;g102520714e2_0_1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02520714e2_0_6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102520714e2_0_6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2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gfbd30d2d5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4" name="Google Shape;594;gfbd30d2d5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02520714e2_0_6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02520714e2_0_6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02520714e2_0_7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02520714e2_0_7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02520714e2_0_7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02520714e2_0_7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02520714e2_0_6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02520714e2_0_6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g"/><Relationship Id="rId4" Type="http://schemas.openxmlformats.org/officeDocument/2006/relationships/image" Target="../media/image16.jpg"/><Relationship Id="rId5" Type="http://schemas.openxmlformats.org/officeDocument/2006/relationships/image" Target="../media/image1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21.jpg"/><Relationship Id="rId5" Type="http://schemas.openxmlformats.org/officeDocument/2006/relationships/image" Target="../media/image6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35.jpg"/><Relationship Id="rId5" Type="http://schemas.openxmlformats.org/officeDocument/2006/relationships/image" Target="../media/image4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Relationship Id="rId4" Type="http://schemas.openxmlformats.org/officeDocument/2006/relationships/image" Target="../media/image53.jpg"/><Relationship Id="rId5" Type="http://schemas.openxmlformats.org/officeDocument/2006/relationships/image" Target="../media/image1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6.jpg"/><Relationship Id="rId4" Type="http://schemas.openxmlformats.org/officeDocument/2006/relationships/image" Target="../media/image20.jpg"/><Relationship Id="rId9" Type="http://schemas.openxmlformats.org/officeDocument/2006/relationships/image" Target="../media/image24.jpg"/><Relationship Id="rId5" Type="http://schemas.openxmlformats.org/officeDocument/2006/relationships/image" Target="../media/image22.jpg"/><Relationship Id="rId6" Type="http://schemas.openxmlformats.org/officeDocument/2006/relationships/image" Target="../media/image85.jpg"/><Relationship Id="rId7" Type="http://schemas.openxmlformats.org/officeDocument/2006/relationships/image" Target="../media/image23.jpg"/><Relationship Id="rId8" Type="http://schemas.openxmlformats.org/officeDocument/2006/relationships/image" Target="../media/image8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png"/><Relationship Id="rId4" Type="http://schemas.openxmlformats.org/officeDocument/2006/relationships/image" Target="../media/image20.jpg"/><Relationship Id="rId5" Type="http://schemas.openxmlformats.org/officeDocument/2006/relationships/image" Target="../media/image71.jpg"/><Relationship Id="rId6" Type="http://schemas.openxmlformats.org/officeDocument/2006/relationships/image" Target="../media/image28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jpg"/><Relationship Id="rId4" Type="http://schemas.openxmlformats.org/officeDocument/2006/relationships/image" Target="../media/image47.jpg"/><Relationship Id="rId5" Type="http://schemas.openxmlformats.org/officeDocument/2006/relationships/image" Target="../media/image6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7.png"/><Relationship Id="rId4" Type="http://schemas.openxmlformats.org/officeDocument/2006/relationships/image" Target="../media/image34.jpg"/><Relationship Id="rId5" Type="http://schemas.openxmlformats.org/officeDocument/2006/relationships/image" Target="../media/image26.jpg"/><Relationship Id="rId6" Type="http://schemas.openxmlformats.org/officeDocument/2006/relationships/image" Target="../media/image5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8.jpg"/><Relationship Id="rId4" Type="http://schemas.openxmlformats.org/officeDocument/2006/relationships/image" Target="../media/image40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8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3.jpg"/><Relationship Id="rId4" Type="http://schemas.openxmlformats.org/officeDocument/2006/relationships/image" Target="../media/image42.png"/><Relationship Id="rId5" Type="http://schemas.openxmlformats.org/officeDocument/2006/relationships/image" Target="../media/image4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6.jpg"/><Relationship Id="rId4" Type="http://schemas.openxmlformats.org/officeDocument/2006/relationships/image" Target="../media/image45.jpg"/><Relationship Id="rId9" Type="http://schemas.openxmlformats.org/officeDocument/2006/relationships/image" Target="../media/image65.jpg"/><Relationship Id="rId5" Type="http://schemas.openxmlformats.org/officeDocument/2006/relationships/image" Target="../media/image48.jpg"/><Relationship Id="rId6" Type="http://schemas.openxmlformats.org/officeDocument/2006/relationships/image" Target="../media/image46.jpg"/><Relationship Id="rId7" Type="http://schemas.openxmlformats.org/officeDocument/2006/relationships/image" Target="../media/image82.jpg"/><Relationship Id="rId8" Type="http://schemas.openxmlformats.org/officeDocument/2006/relationships/image" Target="../media/image50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2.png"/><Relationship Id="rId4" Type="http://schemas.openxmlformats.org/officeDocument/2006/relationships/image" Target="../media/image59.png"/><Relationship Id="rId5" Type="http://schemas.openxmlformats.org/officeDocument/2006/relationships/image" Target="../media/image54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5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81.jpg"/><Relationship Id="rId4" Type="http://schemas.openxmlformats.org/officeDocument/2006/relationships/image" Target="../media/image94.jpg"/><Relationship Id="rId5" Type="http://schemas.openxmlformats.org/officeDocument/2006/relationships/image" Target="../media/image70.jpg"/><Relationship Id="rId6" Type="http://schemas.openxmlformats.org/officeDocument/2006/relationships/image" Target="../media/image67.png"/><Relationship Id="rId7" Type="http://schemas.openxmlformats.org/officeDocument/2006/relationships/image" Target="../media/image66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8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92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9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84.jpg"/><Relationship Id="rId4" Type="http://schemas.openxmlformats.org/officeDocument/2006/relationships/image" Target="../media/image91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86.jpg"/><Relationship Id="rId4" Type="http://schemas.openxmlformats.org/officeDocument/2006/relationships/image" Target="../media/image90.jpg"/><Relationship Id="rId5" Type="http://schemas.openxmlformats.org/officeDocument/2006/relationships/image" Target="../media/image83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88.jpg"/><Relationship Id="rId4" Type="http://schemas.openxmlformats.org/officeDocument/2006/relationships/image" Target="../media/image87.jpg"/><Relationship Id="rId5" Type="http://schemas.openxmlformats.org/officeDocument/2006/relationships/image" Target="../media/image89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7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77.jpg"/><Relationship Id="rId4" Type="http://schemas.openxmlformats.org/officeDocument/2006/relationships/image" Target="../media/image78.jpg"/><Relationship Id="rId5" Type="http://schemas.openxmlformats.org/officeDocument/2006/relationships/image" Target="../media/image75.jpg"/><Relationship Id="rId6" Type="http://schemas.openxmlformats.org/officeDocument/2006/relationships/image" Target="../media/image76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9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7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jpg"/><Relationship Id="rId4" Type="http://schemas.openxmlformats.org/officeDocument/2006/relationships/image" Target="../media/image9.jpg"/><Relationship Id="rId5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382650"/>
            <a:ext cx="9143997" cy="573637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953500" y="990400"/>
            <a:ext cx="7614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F3F3F3"/>
                </a:solidFill>
              </a:rPr>
              <a:t>Associació per la Recuperació dels Boscos Autòctons del Sistemal Litoral Català</a:t>
            </a:r>
            <a:endParaRPr b="1" sz="1500">
              <a:solidFill>
                <a:srgbClr val="F3F3F3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7" name="Google Shape;12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8218" y="-197075"/>
            <a:ext cx="6631506" cy="5537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311700" y="252275"/>
            <a:ext cx="8520600" cy="7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11">
                <a:solidFill>
                  <a:srgbClr val="FFFFFF"/>
                </a:solidFill>
                <a:highlight>
                  <a:schemeClr val="lt1"/>
                </a:highlight>
              </a:rPr>
              <a:t>Espais Naturals dins la Conca Baixa del Foix a protegir dins la Xarxa Natura 2000.</a:t>
            </a:r>
            <a:endParaRPr b="1" sz="1811">
              <a:solidFill>
                <a:srgbClr val="FFFFFF"/>
              </a:solidFill>
              <a:highlight>
                <a:schemeClr val="lt1"/>
              </a:highlight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477">
                <a:solidFill>
                  <a:srgbClr val="FFFFFF"/>
                </a:solidFill>
                <a:highlight>
                  <a:schemeClr val="lt1"/>
                </a:highlight>
              </a:rPr>
              <a:t>Els boscos caducifolis de ribera són un hàbitat natural d’interès prioritari de conservació</a:t>
            </a:r>
            <a:endParaRPr i="1" sz="1477">
              <a:solidFill>
                <a:srgbClr val="FFFFFF"/>
              </a:solidFill>
              <a:highlight>
                <a:schemeClr val="lt1"/>
              </a:highlight>
            </a:endParaRPr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 rotWithShape="1">
          <a:blip r:embed="rId3">
            <a:alphaModFix/>
          </a:blip>
          <a:srcRect b="5482" l="5482" r="0" t="0"/>
          <a:stretch/>
        </p:blipFill>
        <p:spPr>
          <a:xfrm>
            <a:off x="3029633" y="1017725"/>
            <a:ext cx="3208591" cy="20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747" y="1017725"/>
            <a:ext cx="2786753" cy="20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1450" y="1017725"/>
            <a:ext cx="2958953" cy="209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3"/>
          <p:cNvSpPr txBox="1"/>
          <p:nvPr/>
        </p:nvSpPr>
        <p:spPr>
          <a:xfrm>
            <a:off x="132775" y="3181400"/>
            <a:ext cx="2786700" cy="15699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FFFFFF"/>
                </a:solidFill>
              </a:rPr>
              <a:t>ROVIRA DE LES BASSETES</a:t>
            </a:r>
            <a:endParaRPr b="1" sz="1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500">
                <a:solidFill>
                  <a:srgbClr val="FFFFFF"/>
                </a:solidFill>
              </a:rPr>
              <a:t>Darrera població reproductora de roures del municipi.</a:t>
            </a:r>
            <a:endParaRPr i="1" sz="1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5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500">
                <a:solidFill>
                  <a:srgbClr val="FFFFFF"/>
                </a:solidFill>
              </a:rPr>
              <a:t>Roures i murta centenaris</a:t>
            </a:r>
            <a:endParaRPr b="1" i="1" sz="1600">
              <a:solidFill>
                <a:srgbClr val="FFFFFF"/>
              </a:solidFill>
            </a:endParaRPr>
          </a:p>
        </p:txBody>
      </p:sp>
      <p:sp>
        <p:nvSpPr>
          <p:cNvPr id="138" name="Google Shape;138;p23"/>
          <p:cNvSpPr txBox="1"/>
          <p:nvPr/>
        </p:nvSpPr>
        <p:spPr>
          <a:xfrm>
            <a:off x="3041250" y="3265500"/>
            <a:ext cx="3083400" cy="1539300"/>
          </a:xfrm>
          <a:prstGeom prst="rect">
            <a:avLst/>
          </a:prstGeom>
          <a:solidFill>
            <a:srgbClr val="79A50A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FFFF"/>
                </a:solidFill>
              </a:rPr>
              <a:t>OMEDA DE MAS TRADER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</a:rPr>
              <a:t>Boscany relicte d’oms amb sotabosc laurifoli</a:t>
            </a:r>
            <a:endParaRPr i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</a:rPr>
              <a:t>Ubicació secreta</a:t>
            </a:r>
            <a:endParaRPr i="1">
              <a:solidFill>
                <a:srgbClr val="FFFFFF"/>
              </a:solidFill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6334775" y="3265500"/>
            <a:ext cx="2620800" cy="1785600"/>
          </a:xfrm>
          <a:prstGeom prst="rect">
            <a:avLst/>
          </a:prstGeom>
          <a:solidFill>
            <a:srgbClr val="817D05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FFFF"/>
                </a:solidFill>
              </a:rPr>
              <a:t>FREIXENEDA DE LA DESEMBOCADURA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</a:rPr>
              <a:t>Bosquina jove de freixes</a:t>
            </a:r>
            <a:endParaRPr i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FFFFFF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>
                <a:solidFill>
                  <a:srgbClr val="FFFFFF"/>
                </a:solidFill>
              </a:rPr>
              <a:t>exemple de regeneració natural</a:t>
            </a:r>
            <a:endParaRPr i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/>
          <p:nvPr>
            <p:ph type="title"/>
          </p:nvPr>
        </p:nvSpPr>
        <p:spPr>
          <a:xfrm>
            <a:off x="0" y="0"/>
            <a:ext cx="5705400" cy="1395600"/>
          </a:xfrm>
          <a:prstGeom prst="rect">
            <a:avLst/>
          </a:prstGeom>
          <a:solidFill>
            <a:srgbClr val="09552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6" name="Google Shape;146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95675"/>
            <a:ext cx="5785450" cy="35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5300" y="0"/>
            <a:ext cx="3438700" cy="244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30075" y="2571750"/>
            <a:ext cx="3589125" cy="2387750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4"/>
          <p:cNvSpPr txBox="1"/>
          <p:nvPr/>
        </p:nvSpPr>
        <p:spPr>
          <a:xfrm>
            <a:off x="154175" y="294325"/>
            <a:ext cx="5475900" cy="1431600"/>
          </a:xfrm>
          <a:prstGeom prst="rect">
            <a:avLst/>
          </a:prstGeom>
          <a:solidFill>
            <a:srgbClr val="28EC7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>
                <a:solidFill>
                  <a:srgbClr val="FFFFFF"/>
                </a:solidFill>
              </a:rPr>
              <a:t>ROVIRA DE LES BASSETES, HÀBITAT NATURAL D’INTERÈS PRIORITAR DE CONSERVACIÓ</a:t>
            </a:r>
            <a:endParaRPr b="1" sz="2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"/>
          <p:cNvSpPr txBox="1"/>
          <p:nvPr>
            <p:ph type="title"/>
          </p:nvPr>
        </p:nvSpPr>
        <p:spPr>
          <a:xfrm>
            <a:off x="0" y="0"/>
            <a:ext cx="9144000" cy="1152600"/>
          </a:xfrm>
          <a:prstGeom prst="rect">
            <a:avLst/>
          </a:prstGeom>
          <a:solidFill>
            <a:srgbClr val="09552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300"/>
              <a:t>LA FREIXENEDA DE LA DESEMBOCADURA</a:t>
            </a:r>
            <a:endParaRPr b="1" sz="3300"/>
          </a:p>
        </p:txBody>
      </p:sp>
      <p:sp>
        <p:nvSpPr>
          <p:cNvPr id="155" name="Google Shape;15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6" name="Google Shape;156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1050" y="1152475"/>
            <a:ext cx="6122949" cy="405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863575"/>
            <a:ext cx="3072675" cy="230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3320775"/>
            <a:ext cx="2317824" cy="1738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36300" y="-28037"/>
            <a:ext cx="6016026" cy="519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91100"/>
            <a:ext cx="3554701" cy="266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2571750"/>
            <a:ext cx="3554700" cy="2657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7"/>
          <p:cNvSpPr txBox="1"/>
          <p:nvPr/>
        </p:nvSpPr>
        <p:spPr>
          <a:xfrm>
            <a:off x="224250" y="392425"/>
            <a:ext cx="2368500" cy="1569900"/>
          </a:xfrm>
          <a:prstGeom prst="rect">
            <a:avLst/>
          </a:prstGeom>
          <a:solidFill>
            <a:srgbClr val="BF9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FFFFFF"/>
                </a:solidFill>
              </a:rPr>
              <a:t>ESTRATÈGIES DE RESTAURACIÓ AMBIENTAL D’HÀBITATS DEGRADATS</a:t>
            </a:r>
            <a:endParaRPr b="1" sz="1800">
              <a:solidFill>
                <a:srgbClr val="FFFFFF"/>
              </a:solidFill>
            </a:endParaRPr>
          </a:p>
        </p:txBody>
      </p:sp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70275" y="44325"/>
            <a:ext cx="2298300" cy="359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25925"/>
            <a:ext cx="3795075" cy="24175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7"/>
          <p:cNvSpPr txBox="1"/>
          <p:nvPr/>
        </p:nvSpPr>
        <p:spPr>
          <a:xfrm>
            <a:off x="224250" y="1864000"/>
            <a:ext cx="2144400" cy="677100"/>
          </a:xfrm>
          <a:prstGeom prst="rect">
            <a:avLst/>
          </a:prstGeom>
          <a:solidFill>
            <a:srgbClr val="783F0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600">
                <a:solidFill>
                  <a:srgbClr val="FFFFFF"/>
                </a:solidFill>
              </a:rPr>
              <a:t>Sembra directa de gla de roure o alzina</a:t>
            </a:r>
            <a:endParaRPr i="1" sz="1600">
              <a:solidFill>
                <a:srgbClr val="FFFFFF"/>
              </a:solidFill>
            </a:endParaRPr>
          </a:p>
        </p:txBody>
      </p:sp>
      <p:pic>
        <p:nvPicPr>
          <p:cNvPr id="178" name="Google Shape;17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8575" y="44325"/>
            <a:ext cx="2698547" cy="3598101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7"/>
          <p:cNvSpPr txBox="1"/>
          <p:nvPr/>
        </p:nvSpPr>
        <p:spPr>
          <a:xfrm>
            <a:off x="2817000" y="445025"/>
            <a:ext cx="3875100" cy="4311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 </a:t>
            </a:r>
            <a:r>
              <a:rPr i="1" lang="es" sz="1600">
                <a:solidFill>
                  <a:srgbClr val="FFFFFF"/>
                </a:solidFill>
              </a:rPr>
              <a:t>Conreu i plantació de planta autòctona</a:t>
            </a:r>
            <a:endParaRPr i="1" sz="1600">
              <a:solidFill>
                <a:srgbClr val="FFFFFF"/>
              </a:solidFill>
            </a:endParaRPr>
          </a:p>
        </p:txBody>
      </p:sp>
      <p:pic>
        <p:nvPicPr>
          <p:cNvPr id="180" name="Google Shape;180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33675" y="3489725"/>
            <a:ext cx="2632428" cy="169362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/>
          <p:nvPr/>
        </p:nvSpPr>
        <p:spPr>
          <a:xfrm>
            <a:off x="6040450" y="3699950"/>
            <a:ext cx="1443600" cy="785100"/>
          </a:xfrm>
          <a:prstGeom prst="rect">
            <a:avLst/>
          </a:prstGeom>
          <a:solidFill>
            <a:srgbClr val="999999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FF0000"/>
                </a:solidFill>
              </a:rPr>
              <a:t>MITIGACIÓ D’IMPACTES AMBIENTALS</a:t>
            </a:r>
            <a:endParaRPr b="1" sz="1300">
              <a:solidFill>
                <a:srgbClr val="FF0000"/>
              </a:solidFill>
            </a:endParaRPr>
          </a:p>
        </p:txBody>
      </p:sp>
      <p:pic>
        <p:nvPicPr>
          <p:cNvPr id="182" name="Google Shape;18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21725" y="1527625"/>
            <a:ext cx="2144399" cy="21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7"/>
          <p:cNvSpPr txBox="1"/>
          <p:nvPr/>
        </p:nvSpPr>
        <p:spPr>
          <a:xfrm>
            <a:off x="6937425" y="532575"/>
            <a:ext cx="2076000" cy="708000"/>
          </a:xfrm>
          <a:prstGeom prst="rect">
            <a:avLst/>
          </a:prstGeom>
          <a:solidFill>
            <a:srgbClr val="741B4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Acotament d’arees en regeneració</a:t>
            </a:r>
            <a:endParaRPr sz="1700">
              <a:solidFill>
                <a:srgbClr val="FFFFFF"/>
              </a:solidFill>
            </a:endParaRPr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84050" y="2791425"/>
            <a:ext cx="2554448" cy="1693626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7"/>
          <p:cNvSpPr txBox="1"/>
          <p:nvPr/>
        </p:nvSpPr>
        <p:spPr>
          <a:xfrm>
            <a:off x="7624150" y="4512825"/>
            <a:ext cx="1443600" cy="554100"/>
          </a:xfrm>
          <a:prstGeom prst="rect">
            <a:avLst/>
          </a:prstGeom>
          <a:solidFill>
            <a:srgbClr val="98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200">
                <a:solidFill>
                  <a:srgbClr val="FFFFFF"/>
                </a:solidFill>
              </a:rPr>
              <a:t>Seguiment i foment de fauna</a:t>
            </a:r>
            <a:endParaRPr i="1" sz="1200">
              <a:solidFill>
                <a:srgbClr val="FFFFFF"/>
              </a:solidFill>
            </a:endParaRPr>
          </a:p>
        </p:txBody>
      </p:sp>
      <p:pic>
        <p:nvPicPr>
          <p:cNvPr id="186" name="Google Shape;186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42350" y="4435875"/>
            <a:ext cx="1645525" cy="70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8"/>
          <p:cNvSpPr txBox="1"/>
          <p:nvPr>
            <p:ph type="title"/>
          </p:nvPr>
        </p:nvSpPr>
        <p:spPr>
          <a:xfrm>
            <a:off x="311700" y="445025"/>
            <a:ext cx="3388200" cy="126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2220"/>
              <a:t>ACOTAMENT D’ÀREES EN REGENERACIÓ</a:t>
            </a:r>
            <a:endParaRPr b="1" sz="2220"/>
          </a:p>
        </p:txBody>
      </p:sp>
      <p:sp>
        <p:nvSpPr>
          <p:cNvPr id="192" name="Google Shape;192;p28"/>
          <p:cNvSpPr txBox="1"/>
          <p:nvPr>
            <p:ph idx="1" type="body"/>
          </p:nvPr>
        </p:nvSpPr>
        <p:spPr>
          <a:xfrm>
            <a:off x="311700" y="1275375"/>
            <a:ext cx="3388200" cy="329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/>
              <a:t>L’acotament permet l’establiment de vegetació pionera, les llavors de la qual hi arriben primer amb el vent, sistemes mecànics i en última instància transportada per la fauna.</a:t>
            </a:r>
            <a:endParaRPr sz="1700"/>
          </a:p>
          <a:p>
            <a:pPr indent="-336550" lvl="0" marL="457200" rtl="0" algn="l">
              <a:spcBef>
                <a:spcPts val="1200"/>
              </a:spcBef>
              <a:spcAft>
                <a:spcPts val="0"/>
              </a:spcAft>
              <a:buSzPts val="1700"/>
              <a:buChar char="-"/>
            </a:pPr>
            <a:r>
              <a:rPr b="1" lang="es" sz="1700"/>
              <a:t>Sistemes dunars i prats salins</a:t>
            </a:r>
            <a:endParaRPr b="1" sz="1700"/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Char char="-"/>
            </a:pPr>
            <a:r>
              <a:rPr b="1" lang="es" sz="1700"/>
              <a:t>Àrees incendiades</a:t>
            </a:r>
            <a:endParaRPr b="1" sz="1700"/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292" y="0"/>
            <a:ext cx="516083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8"/>
          <p:cNvSpPr txBox="1"/>
          <p:nvPr/>
        </p:nvSpPr>
        <p:spPr>
          <a:xfrm>
            <a:off x="6685150" y="2466650"/>
            <a:ext cx="22845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600"/>
              <a:t>Sistema dunar i sorral en expansió gracies a l’acordonament a la platja de les Salines.</a:t>
            </a:r>
            <a:endParaRPr b="1"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1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600"/>
              <a:t>La recuperació de vegetació marina és una prioritat davant el retrocès del litoral.</a:t>
            </a:r>
            <a:endParaRPr b="1" i="1" sz="1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44100" y="-644700"/>
            <a:ext cx="3943233" cy="57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65050" y="2937900"/>
            <a:ext cx="3344700" cy="2220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9297" y="2915100"/>
            <a:ext cx="3344704" cy="2228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2161" y="0"/>
            <a:ext cx="2231838" cy="29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9"/>
          <p:cNvSpPr txBox="1"/>
          <p:nvPr/>
        </p:nvSpPr>
        <p:spPr>
          <a:xfrm>
            <a:off x="3405650" y="-9300"/>
            <a:ext cx="3506700" cy="29244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900">
                <a:solidFill>
                  <a:srgbClr val="FFFFFF"/>
                </a:solidFill>
              </a:rPr>
              <a:t>LA SEMBRA DIRECTA DE GLA DE ROURE O ALZINA</a:t>
            </a:r>
            <a:endParaRPr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s">
                <a:solidFill>
                  <a:srgbClr val="FFFFFF"/>
                </a:solidFill>
              </a:rPr>
              <a:t>Tècnica basada en el fenòmen de successió ecològica de màquia arbustiva a alzinar/roureda</a:t>
            </a:r>
            <a:endParaRPr>
              <a:solidFill>
                <a:srgbClr val="FFFFFF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-"/>
            </a:pPr>
            <a:r>
              <a:rPr lang="es">
                <a:solidFill>
                  <a:srgbClr val="FFFFFF"/>
                </a:solidFill>
              </a:rPr>
              <a:t>Imitació del mètode de dispersió natural dels arbres Quercus, en el qual hi participen animals enmagatzemadors com el gaig</a:t>
            </a:r>
            <a:endParaRPr>
              <a:solidFill>
                <a:srgbClr val="FFFFFF"/>
              </a:solidFill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2" name="Google Shape;21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550" y="2571754"/>
            <a:ext cx="3335051" cy="2494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550" y="-2"/>
            <a:ext cx="3335051" cy="249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01850" y="1143594"/>
            <a:ext cx="5230449" cy="392283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0"/>
          <p:cNvSpPr txBox="1"/>
          <p:nvPr/>
        </p:nvSpPr>
        <p:spPr>
          <a:xfrm>
            <a:off x="3573825" y="445025"/>
            <a:ext cx="5185500" cy="6003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>
                <a:solidFill>
                  <a:srgbClr val="FFFFFF"/>
                </a:solidFill>
              </a:rPr>
              <a:t>Viver de la Fita del Terme</a:t>
            </a:r>
            <a:endParaRPr b="1" sz="2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2538"/>
            <a:ext cx="5838124" cy="4381263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23" name="Google Shape;223;p31"/>
          <p:cNvGraphicFramePr/>
          <p:nvPr/>
        </p:nvGraphicFramePr>
        <p:xfrm>
          <a:off x="5672700" y="-8256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{EB4DB575-E23B-49BD-8350-1CDB5D216CCA}</a:tableStyleId>
              </a:tblPr>
              <a:tblGrid>
                <a:gridCol w="3471425"/>
              </a:tblGrid>
              <a:tr h="5297675">
                <a:tc>
                  <a:txBody>
                    <a:bodyPr/>
                    <a:lstStyle/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700"/>
                        <a:t>Restauració d’hàbitats higròfils a la </a:t>
                      </a:r>
                      <a:r>
                        <a:rPr b="1" lang="es" sz="1700"/>
                        <a:t>Deu</a:t>
                      </a:r>
                      <a:r>
                        <a:rPr b="1" lang="es" sz="1700"/>
                        <a:t> de la Desembocadura.</a:t>
                      </a:r>
                      <a:endParaRPr b="1" sz="1700"/>
                    </a:p>
                    <a:p>
                      <a:pPr indent="0" lvl="0" mar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200"/>
                        <a:t> </a:t>
                      </a:r>
                      <a:endParaRPr sz="12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Actuació:</a:t>
                      </a:r>
                      <a:endParaRPr b="1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Plantació d’arbres caducifolis </a:t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s" sz="1300"/>
                        <a:t>(àlbers, salzes, saulics i saücs).</a:t>
                      </a:r>
                      <a:endParaRPr i="1"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Plantació de plantes aquàtiques </a:t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s" sz="1300"/>
                        <a:t>(bogues i lliris d’aigua)</a:t>
                      </a:r>
                      <a:endParaRPr i="1"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Control de plantes exòtiques </a:t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i="1" lang="es" sz="1300"/>
                        <a:t>(morera japonesa i diego de nit)</a:t>
                      </a:r>
                      <a:endParaRPr i="1"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Objectius:</a:t>
                      </a:r>
                      <a:endParaRPr b="1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Foment de biodiversitat florística i faunística</a:t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Disminució de l’evaporació d’aigües superficials</a:t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Mitigació de risc de danys per erosió durant les riuades.</a:t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Descontaminació de la llera i les aigües eutrofitzades</a:t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Foment de l’ascens llera amunt de la Dèu que alimenta la Desembocadura, i amb ella a banda i banda i banda la vegetació higrófila.</a:t>
                      </a:r>
                      <a:endParaRPr sz="1300"/>
                    </a:p>
                  </a:txBody>
                  <a:tcPr marT="63500" marB="63500" marR="63500" marL="63500">
                    <a:solidFill>
                      <a:srgbClr val="FFD966"/>
                    </a:solidFill>
                  </a:tcPr>
                </a:tc>
              </a:tr>
            </a:tbl>
          </a:graphicData>
        </a:graphic>
      </p:graphicFrame>
      <p:sp>
        <p:nvSpPr>
          <p:cNvPr id="224" name="Google Shape;224;p31"/>
          <p:cNvSpPr txBox="1"/>
          <p:nvPr/>
        </p:nvSpPr>
        <p:spPr>
          <a:xfrm>
            <a:off x="0" y="4174500"/>
            <a:ext cx="5672700" cy="9690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L</a:t>
            </a:r>
            <a:r>
              <a:rPr lang="es" sz="1100"/>
              <a:t>a protecció de la Desembocadura i el cabal ecològic han permès l’ampliació i l’ascens  llera amunt  de la Deu que alimenta la llacuna salobre.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 En aquest procès constatem dos fenòmens que indiquen la regeneració natural</a:t>
            </a:r>
            <a:endParaRPr sz="11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 “</a:t>
            </a:r>
            <a:r>
              <a:rPr b="1" i="1" lang="es" sz="1200"/>
              <a:t>d’un riu petit viu dins un riu gran mort</a:t>
            </a:r>
            <a:r>
              <a:rPr i="1" lang="es" sz="1300"/>
              <a:t>”</a:t>
            </a:r>
            <a:r>
              <a:rPr i="1" lang="es" sz="1100"/>
              <a:t>.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title"/>
          </p:nvPr>
        </p:nvSpPr>
        <p:spPr>
          <a:xfrm>
            <a:off x="311700" y="473075"/>
            <a:ext cx="2953800" cy="15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610">
                <a:latin typeface="Cabin"/>
                <a:ea typeface="Cabin"/>
                <a:cs typeface="Cabin"/>
                <a:sym typeface="Cabin"/>
              </a:rPr>
              <a:t>Adaptació del nostre territori als reptes del segle XXI</a:t>
            </a:r>
            <a:endParaRPr sz="2610"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63" name="Google Shape;63;p14"/>
          <p:cNvSpPr txBox="1"/>
          <p:nvPr>
            <p:ph idx="1" type="body"/>
          </p:nvPr>
        </p:nvSpPr>
        <p:spPr>
          <a:xfrm>
            <a:off x="224250" y="2298450"/>
            <a:ext cx="3041400" cy="2662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00"/>
              <a:t>- </a:t>
            </a:r>
            <a:r>
              <a:rPr lang="es" sz="1600"/>
              <a:t>Crisi ecològica, reducció d’hàbitat, extinció d’espècies</a:t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1600"/>
              <a:t>- Canvi climàtic: desertització, sequeres, inundacions, temporals i </a:t>
            </a:r>
            <a:r>
              <a:rPr b="1" lang="es" sz="1600"/>
              <a:t>retrocès del litoral</a:t>
            </a:r>
            <a:endParaRPr b="1" sz="1600"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s" sz="1600"/>
              <a:t>- </a:t>
            </a:r>
            <a:r>
              <a:rPr lang="es" sz="1600"/>
              <a:t>Crisi econòmica, socio-política i sanitària</a:t>
            </a:r>
            <a:endParaRPr sz="1600"/>
          </a:p>
        </p:txBody>
      </p:sp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04899" y="-84100"/>
            <a:ext cx="564175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26644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1" name="Google Shape;231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88350" y="398963"/>
            <a:ext cx="7460401" cy="434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1200" y="181475"/>
            <a:ext cx="1124250" cy="1685538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33" name="Google Shape;23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1199" y="3885246"/>
            <a:ext cx="1345650" cy="108797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4" name="Google Shape;234;p32"/>
          <p:cNvSpPr txBox="1"/>
          <p:nvPr/>
        </p:nvSpPr>
        <p:spPr>
          <a:xfrm>
            <a:off x="816675" y="1676400"/>
            <a:ext cx="573900" cy="338700"/>
          </a:xfrm>
          <a:prstGeom prst="rect">
            <a:avLst/>
          </a:prstGeom>
          <a:solidFill>
            <a:srgbClr val="209C6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àlber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235" name="Google Shape;235;p32"/>
          <p:cNvCxnSpPr>
            <a:stCxn id="234" idx="3"/>
          </p:cNvCxnSpPr>
          <p:nvPr/>
        </p:nvCxnSpPr>
        <p:spPr>
          <a:xfrm>
            <a:off x="1390575" y="1845750"/>
            <a:ext cx="486000" cy="1030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36" name="Google Shape;23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1200" y="2126651"/>
            <a:ext cx="1124249" cy="1498982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32"/>
          <p:cNvSpPr txBox="1"/>
          <p:nvPr/>
        </p:nvSpPr>
        <p:spPr>
          <a:xfrm>
            <a:off x="904875" y="3089275"/>
            <a:ext cx="486000" cy="338700"/>
          </a:xfrm>
          <a:prstGeom prst="rect">
            <a:avLst/>
          </a:prstGeom>
          <a:solidFill>
            <a:srgbClr val="209C6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salze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238" name="Google Shape;238;p32"/>
          <p:cNvCxnSpPr>
            <a:stCxn id="237" idx="3"/>
          </p:cNvCxnSpPr>
          <p:nvPr/>
        </p:nvCxnSpPr>
        <p:spPr>
          <a:xfrm flipH="1" rot="10800000">
            <a:off x="1390875" y="3048025"/>
            <a:ext cx="333300" cy="2106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9" name="Google Shape;239;p32"/>
          <p:cNvSpPr txBox="1"/>
          <p:nvPr/>
        </p:nvSpPr>
        <p:spPr>
          <a:xfrm>
            <a:off x="945525" y="3733800"/>
            <a:ext cx="486000" cy="338700"/>
          </a:xfrm>
          <a:prstGeom prst="rect">
            <a:avLst/>
          </a:prstGeom>
          <a:solidFill>
            <a:srgbClr val="209C6A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boga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240" name="Google Shape;240;p32"/>
          <p:cNvCxnSpPr>
            <a:stCxn id="239" idx="3"/>
          </p:cNvCxnSpPr>
          <p:nvPr/>
        </p:nvCxnSpPr>
        <p:spPr>
          <a:xfrm flipH="1" rot="10800000">
            <a:off x="1431525" y="3143250"/>
            <a:ext cx="673500" cy="759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00" y="159525"/>
            <a:ext cx="8829425" cy="4824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4"/>
          <p:cNvSpPr txBox="1"/>
          <p:nvPr>
            <p:ph type="title"/>
          </p:nvPr>
        </p:nvSpPr>
        <p:spPr>
          <a:xfrm>
            <a:off x="238250" y="264525"/>
            <a:ext cx="2396700" cy="1585500"/>
          </a:xfrm>
          <a:prstGeom prst="rect">
            <a:avLst/>
          </a:prstGeom>
          <a:solidFill>
            <a:srgbClr val="FFD966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2000">
                <a:solidFill>
                  <a:srgbClr val="000000"/>
                </a:solidFill>
              </a:rPr>
              <a:t>PLANTACIÓ DE TALUSSOS I RIBES DEGRADADES</a:t>
            </a:r>
            <a:endParaRPr/>
          </a:p>
        </p:txBody>
      </p:sp>
      <p:sp>
        <p:nvSpPr>
          <p:cNvPr id="253" name="Google Shape;253;p34"/>
          <p:cNvSpPr txBox="1"/>
          <p:nvPr>
            <p:ph idx="1" type="body"/>
          </p:nvPr>
        </p:nvSpPr>
        <p:spPr>
          <a:xfrm>
            <a:off x="238200" y="1962100"/>
            <a:ext cx="2396700" cy="2887200"/>
          </a:xfrm>
          <a:prstGeom prst="rect">
            <a:avLst/>
          </a:prstGeom>
          <a:solidFill>
            <a:srgbClr val="FFD966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Objectius: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</a:t>
            </a:r>
            <a:r>
              <a:rPr lang="es" sz="1210">
                <a:solidFill>
                  <a:srgbClr val="000000"/>
                </a:solidFill>
              </a:rPr>
              <a:t>Mitigació de l’erosió i la pèrdua de sòl fèrtil.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Disminució de l’evaporacio de l’aigua superficial.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Producció, transport i sedimentació d’humus.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Augment de la impermeabilitat de la llera.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Millora de biodiversitat i conectivitat entre hàbitats terrestres i marítims.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" sz="1210">
                <a:solidFill>
                  <a:srgbClr val="000000"/>
                </a:solidFill>
              </a:rPr>
              <a:t>- Expansió de comunitats i espècies amenaçades.</a:t>
            </a:r>
            <a:endParaRPr sz="121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t/>
            </a:r>
            <a:endParaRPr sz="1110">
              <a:solidFill>
                <a:srgbClr val="000000"/>
              </a:solidFill>
            </a:endParaRPr>
          </a:p>
        </p:txBody>
      </p:sp>
      <p:pic>
        <p:nvPicPr>
          <p:cNvPr id="254" name="Google Shape;254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19450" y="264525"/>
            <a:ext cx="6112850" cy="45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4"/>
          <p:cNvSpPr txBox="1"/>
          <p:nvPr/>
        </p:nvSpPr>
        <p:spPr>
          <a:xfrm>
            <a:off x="238250" y="224250"/>
            <a:ext cx="2606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2" name="Google Shape;262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8575"/>
            <a:ext cx="9144000" cy="522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9" name="Google Shape;26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6" name="Google Shape;2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6100" y="229475"/>
            <a:ext cx="7191949" cy="482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3" name="Google Shape;28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2950" y="236475"/>
            <a:ext cx="7534799" cy="4822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0" name="Google Shape;29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0775" y="76200"/>
            <a:ext cx="6675595" cy="49910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9"/>
          <p:cNvSpPr txBox="1"/>
          <p:nvPr/>
        </p:nvSpPr>
        <p:spPr>
          <a:xfrm>
            <a:off x="196200" y="140150"/>
            <a:ext cx="2032200" cy="4787100"/>
          </a:xfrm>
          <a:prstGeom prst="rect">
            <a:avLst/>
          </a:prstGeom>
          <a:solidFill>
            <a:srgbClr val="EAD1D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Les espècies plantades varíen segons la orientació de la riba, la qualitat del substrat i la vegetació de l’entorn.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Els freixes i les murtes es plantaran a la part baixa de la riba.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L’om i l’arç blanc es planten a la part superior de la riba.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El roure prefereix ubicacions obagues i amb vegetació més madura com ara esbarzers.</a:t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/>
              <a:t>En cas de trobar exòtiques s’aclariran per afavorir el bosc autòcton</a:t>
            </a:r>
            <a:endParaRPr sz="13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 txBox="1"/>
          <p:nvPr>
            <p:ph type="title"/>
          </p:nvPr>
        </p:nvSpPr>
        <p:spPr>
          <a:xfrm>
            <a:off x="311700" y="295275"/>
            <a:ext cx="4957800" cy="601800"/>
          </a:xfrm>
          <a:prstGeom prst="rect">
            <a:avLst/>
          </a:prstGeom>
          <a:solidFill>
            <a:srgbClr val="502C07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855">
                <a:solidFill>
                  <a:srgbClr val="FFFFFF"/>
                </a:solidFill>
              </a:rPr>
              <a:t>La Plantació en Laberint</a:t>
            </a:r>
            <a:endParaRPr sz="3355">
              <a:solidFill>
                <a:srgbClr val="FFFFFF"/>
              </a:solidFill>
            </a:endParaRPr>
          </a:p>
        </p:txBody>
      </p:sp>
      <p:sp>
        <p:nvSpPr>
          <p:cNvPr id="297" name="Google Shape;297;p40"/>
          <p:cNvSpPr txBox="1"/>
          <p:nvPr>
            <p:ph idx="1" type="body"/>
          </p:nvPr>
        </p:nvSpPr>
        <p:spPr>
          <a:xfrm>
            <a:off x="311700" y="760638"/>
            <a:ext cx="4957800" cy="879300"/>
          </a:xfrm>
          <a:prstGeom prst="rect">
            <a:avLst/>
          </a:prstGeom>
          <a:solidFill>
            <a:srgbClr val="502C07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688"/>
              <a:buNone/>
            </a:pPr>
            <a:r>
              <a:rPr lang="es" sz="1225">
                <a:solidFill>
                  <a:srgbClr val="FFFFFF"/>
                </a:solidFill>
              </a:rPr>
              <a:t>Tècnica basada en el fenòmen de successió ecològica de bardissa cap a bosc caducifoli.</a:t>
            </a:r>
            <a:endParaRPr sz="1225">
              <a:solidFill>
                <a:srgbClr val="FFFFFF"/>
              </a:solidFill>
            </a:endParaRPr>
          </a:p>
          <a:p>
            <a:pPr indent="0" lvl="0" marL="0" rtl="0" algn="ctr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688"/>
              <a:buNone/>
            </a:pPr>
            <a:r>
              <a:rPr lang="es" sz="1225">
                <a:solidFill>
                  <a:srgbClr val="FFFFFF"/>
                </a:solidFill>
              </a:rPr>
              <a:t>Major rendiment i estalvi en manteniment.</a:t>
            </a:r>
            <a:endParaRPr sz="1225">
              <a:solidFill>
                <a:srgbClr val="FFFFFF"/>
              </a:solidFill>
            </a:endParaRPr>
          </a:p>
        </p:txBody>
      </p:sp>
      <p:sp>
        <p:nvSpPr>
          <p:cNvPr id="298" name="Google Shape;298;p40"/>
          <p:cNvSpPr txBox="1"/>
          <p:nvPr/>
        </p:nvSpPr>
        <p:spPr>
          <a:xfrm>
            <a:off x="154175" y="196200"/>
            <a:ext cx="2691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12825" y="295275"/>
            <a:ext cx="3419475" cy="45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6425" y="1765900"/>
            <a:ext cx="4495150" cy="29982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1"/>
          <p:cNvSpPr txBox="1"/>
          <p:nvPr/>
        </p:nvSpPr>
        <p:spPr>
          <a:xfrm>
            <a:off x="1555675" y="2018150"/>
            <a:ext cx="67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>
              <a:solidFill>
                <a:srgbClr val="FFFFFF"/>
              </a:solidFill>
            </a:endParaRPr>
          </a:p>
        </p:txBody>
      </p:sp>
      <p:sp>
        <p:nvSpPr>
          <p:cNvPr id="309" name="Google Shape;309;p41"/>
          <p:cNvSpPr txBox="1"/>
          <p:nvPr/>
        </p:nvSpPr>
        <p:spPr>
          <a:xfrm>
            <a:off x="6713025" y="368125"/>
            <a:ext cx="2119200" cy="708000"/>
          </a:xfrm>
          <a:prstGeom prst="rect">
            <a:avLst/>
          </a:prstGeom>
          <a:solidFill>
            <a:srgbClr val="1F7540"/>
          </a:solidFill>
          <a:ln cap="flat" cmpd="sng" w="38100">
            <a:solidFill>
              <a:srgbClr val="04271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FFFFFF"/>
                </a:solidFill>
              </a:rPr>
              <a:t>Hàbitat: Roureda centenària</a:t>
            </a:r>
            <a:endParaRPr b="1" sz="1700">
              <a:solidFill>
                <a:srgbClr val="FFFFFF"/>
              </a:solidFill>
            </a:endParaRPr>
          </a:p>
        </p:txBody>
      </p:sp>
      <p:sp>
        <p:nvSpPr>
          <p:cNvPr id="310" name="Google Shape;310;p41"/>
          <p:cNvSpPr txBox="1"/>
          <p:nvPr/>
        </p:nvSpPr>
        <p:spPr>
          <a:xfrm>
            <a:off x="6713175" y="1345450"/>
            <a:ext cx="2119200" cy="692700"/>
          </a:xfrm>
          <a:prstGeom prst="rect">
            <a:avLst/>
          </a:prstGeom>
          <a:solidFill>
            <a:srgbClr val="126644"/>
          </a:solidFill>
          <a:ln cap="flat" cmpd="sng" w="38100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FFFFFF"/>
                </a:solidFill>
              </a:rPr>
              <a:t>Hàbitat: </a:t>
            </a:r>
            <a:r>
              <a:rPr lang="es" sz="1100">
                <a:solidFill>
                  <a:srgbClr val="FFFFFF"/>
                </a:solidFill>
              </a:rPr>
              <a:t>Plantació alber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FFFFFF"/>
                </a:solidFill>
              </a:rPr>
              <a:t>Actuació: </a:t>
            </a:r>
            <a:r>
              <a:rPr lang="es" sz="1100">
                <a:solidFill>
                  <a:srgbClr val="FFFFFF"/>
                </a:solidFill>
              </a:rPr>
              <a:t>Aclarida àlber i sembra de gla de roure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11" name="Google Shape;311;p41"/>
          <p:cNvSpPr txBox="1"/>
          <p:nvPr/>
        </p:nvSpPr>
        <p:spPr>
          <a:xfrm>
            <a:off x="6769250" y="2368525"/>
            <a:ext cx="2063100" cy="692700"/>
          </a:xfrm>
          <a:prstGeom prst="rect">
            <a:avLst/>
          </a:prstGeom>
          <a:solidFill>
            <a:srgbClr val="126644"/>
          </a:solidFill>
          <a:ln cap="flat" cmpd="sng" w="38100">
            <a:solidFill>
              <a:srgbClr val="30C33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FFFFFF"/>
                </a:solidFill>
              </a:rPr>
              <a:t>Hàbitat: </a:t>
            </a:r>
            <a:r>
              <a:rPr lang="es" sz="1100">
                <a:solidFill>
                  <a:srgbClr val="FFFFFF"/>
                </a:solidFill>
              </a:rPr>
              <a:t>Bardissa d’esbarzer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FFFFFF"/>
                </a:solidFill>
              </a:rPr>
              <a:t>Actuació: </a:t>
            </a:r>
            <a:r>
              <a:rPr lang="es" sz="1100">
                <a:solidFill>
                  <a:srgbClr val="FFFFFF"/>
                </a:solidFill>
              </a:rPr>
              <a:t>Plantació de roureda</a:t>
            </a:r>
            <a:endParaRPr sz="1100">
              <a:solidFill>
                <a:srgbClr val="FFFFFF"/>
              </a:solidFill>
            </a:endParaRPr>
          </a:p>
        </p:txBody>
      </p:sp>
      <p:sp>
        <p:nvSpPr>
          <p:cNvPr id="312" name="Google Shape;312;p41"/>
          <p:cNvSpPr txBox="1"/>
          <p:nvPr/>
        </p:nvSpPr>
        <p:spPr>
          <a:xfrm>
            <a:off x="6811275" y="3265500"/>
            <a:ext cx="2021100" cy="646500"/>
          </a:xfrm>
          <a:prstGeom prst="rect">
            <a:avLst/>
          </a:prstGeom>
          <a:solidFill>
            <a:srgbClr val="126644"/>
          </a:solidFill>
          <a:ln cap="flat" cmpd="sng" w="38100">
            <a:solidFill>
              <a:srgbClr val="0D81E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FFFFF"/>
                </a:solidFill>
              </a:rPr>
              <a:t>Hàbitat: </a:t>
            </a:r>
            <a:r>
              <a:rPr lang="es" sz="1000">
                <a:solidFill>
                  <a:srgbClr val="FFFFFF"/>
                </a:solidFill>
              </a:rPr>
              <a:t>Bardissa de romegueró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FFFFF"/>
                </a:solidFill>
              </a:rPr>
              <a:t>Actuació: </a:t>
            </a:r>
            <a:r>
              <a:rPr lang="es" sz="1000">
                <a:solidFill>
                  <a:srgbClr val="FFFFFF"/>
                </a:solidFill>
              </a:rPr>
              <a:t>Plantació d’omeda / freixeneda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13" name="Google Shape;313;p41"/>
          <p:cNvSpPr txBox="1"/>
          <p:nvPr/>
        </p:nvSpPr>
        <p:spPr>
          <a:xfrm>
            <a:off x="6867350" y="4176475"/>
            <a:ext cx="1965000" cy="646500"/>
          </a:xfrm>
          <a:prstGeom prst="rect">
            <a:avLst/>
          </a:prstGeom>
          <a:solidFill>
            <a:srgbClr val="126644"/>
          </a:solidFill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FFFFF"/>
                </a:solidFill>
              </a:rPr>
              <a:t>Hàbitat: </a:t>
            </a:r>
            <a:r>
              <a:rPr lang="es" sz="1000">
                <a:solidFill>
                  <a:srgbClr val="FFFFFF"/>
                </a:solidFill>
              </a:rPr>
              <a:t>Màquia de llentiscle</a:t>
            </a:r>
            <a:endParaRPr sz="10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>
                <a:solidFill>
                  <a:srgbClr val="FFFFFF"/>
                </a:solidFill>
              </a:rPr>
              <a:t>Actuació: </a:t>
            </a:r>
            <a:r>
              <a:rPr lang="es" sz="1000">
                <a:solidFill>
                  <a:srgbClr val="FFFFFF"/>
                </a:solidFill>
              </a:rPr>
              <a:t>Plantació d’alzinar / roureda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314" name="Google Shape;314;p41"/>
          <p:cNvSpPr txBox="1"/>
          <p:nvPr/>
        </p:nvSpPr>
        <p:spPr>
          <a:xfrm>
            <a:off x="154175" y="210225"/>
            <a:ext cx="5199600" cy="338700"/>
          </a:xfrm>
          <a:prstGeom prst="rect">
            <a:avLst/>
          </a:prstGeom>
          <a:solidFill>
            <a:srgbClr val="126644"/>
          </a:solidFill>
          <a:ln cap="flat" cmpd="sng" w="38100">
            <a:solidFill>
              <a:srgbClr val="04271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000"/>
              <a:t>PLANTACIONS EN LABERINT AL TERRENY MUNICIPAL DE LES BASSETES</a:t>
            </a:r>
            <a:endParaRPr b="1" sz="10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500" y="352437"/>
            <a:ext cx="8370800" cy="501647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1665250" y="-18675"/>
            <a:ext cx="56001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300"/>
              <a:t>US DEL  TERRITORI</a:t>
            </a:r>
            <a:endParaRPr b="1" sz="4300"/>
          </a:p>
        </p:txBody>
      </p:sp>
      <p:sp>
        <p:nvSpPr>
          <p:cNvPr id="73" name="Google Shape;73;p15"/>
          <p:cNvSpPr txBox="1"/>
          <p:nvPr/>
        </p:nvSpPr>
        <p:spPr>
          <a:xfrm>
            <a:off x="336350" y="1452875"/>
            <a:ext cx="138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5"/>
          <p:cNvSpPr txBox="1"/>
          <p:nvPr/>
        </p:nvSpPr>
        <p:spPr>
          <a:xfrm>
            <a:off x="238200" y="1789250"/>
            <a:ext cx="2074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/>
              <a:t>CONSERVACIÓ DEL MEDI AMBIENT</a:t>
            </a:r>
            <a:endParaRPr b="1" sz="1500"/>
          </a:p>
        </p:txBody>
      </p:sp>
      <p:sp>
        <p:nvSpPr>
          <p:cNvPr id="75" name="Google Shape;75;p15"/>
          <p:cNvSpPr txBox="1"/>
          <p:nvPr/>
        </p:nvSpPr>
        <p:spPr>
          <a:xfrm>
            <a:off x="5956375" y="3279500"/>
            <a:ext cx="2074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5844250" y="1822175"/>
            <a:ext cx="2368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EXTRACCIÓ DE RECURSOS NATURALS</a:t>
            </a:r>
            <a:endParaRPr b="1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1299" y="0"/>
            <a:ext cx="7702701" cy="523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42"/>
          <p:cNvSpPr txBox="1"/>
          <p:nvPr/>
        </p:nvSpPr>
        <p:spPr>
          <a:xfrm>
            <a:off x="0" y="0"/>
            <a:ext cx="3546000" cy="5233500"/>
          </a:xfrm>
          <a:prstGeom prst="rect">
            <a:avLst/>
          </a:prstGeom>
          <a:solidFill>
            <a:srgbClr val="834D14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600">
                <a:solidFill>
                  <a:srgbClr val="FFFFFF"/>
                </a:solidFill>
              </a:rPr>
              <a:t>PLANTACIÓ DE TANQUES VEGETALS</a:t>
            </a:r>
            <a:endParaRPr sz="16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-"/>
            </a:pPr>
            <a:r>
              <a:rPr lang="es" sz="1700">
                <a:solidFill>
                  <a:srgbClr val="FFFFFF"/>
                </a:solidFill>
              </a:rPr>
              <a:t>Foment de paisatge en mosaïc i microclima estable</a:t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-"/>
            </a:pPr>
            <a:r>
              <a:rPr lang="es" sz="1700">
                <a:solidFill>
                  <a:srgbClr val="FFFFFF"/>
                </a:solidFill>
              </a:rPr>
              <a:t>Millora en productivitat i resistència davant plagues dels conreus</a:t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-"/>
            </a:pPr>
            <a:r>
              <a:rPr lang="es" sz="1700">
                <a:solidFill>
                  <a:srgbClr val="FFFFFF"/>
                </a:solidFill>
              </a:rPr>
              <a:t>Foment de l’expansió de pol·linitzadors, micropredadors i mesopredadors beneficiosos per a l’agricultura.</a:t>
            </a:r>
            <a:endParaRPr sz="1700">
              <a:solidFill>
                <a:srgbClr val="FFFFFF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700"/>
              <a:buChar char="-"/>
            </a:pPr>
            <a:r>
              <a:rPr lang="es" sz="1700">
                <a:solidFill>
                  <a:srgbClr val="FFFFFF"/>
                </a:solidFill>
              </a:rPr>
              <a:t>Mitigació de l’erosió i producció d’humus</a:t>
            </a:r>
            <a:endParaRPr sz="1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742F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8" name="Google Shape;328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263" y="23800"/>
            <a:ext cx="7991475" cy="509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63636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5" name="Google Shape;335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500" y="2111600"/>
            <a:ext cx="2039775" cy="2715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51950" y="-129350"/>
            <a:ext cx="6292050" cy="5272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6600" y="168200"/>
            <a:ext cx="2398224" cy="1793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p45"/>
          <p:cNvSpPr txBox="1"/>
          <p:nvPr>
            <p:ph idx="1" type="body"/>
          </p:nvPr>
        </p:nvSpPr>
        <p:spPr>
          <a:xfrm>
            <a:off x="4134425" y="2032175"/>
            <a:ext cx="4905300" cy="2896500"/>
          </a:xfrm>
          <a:prstGeom prst="rect">
            <a:avLst/>
          </a:prstGeom>
          <a:solidFill>
            <a:srgbClr val="00000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sz="2000">
              <a:solidFill>
                <a:srgbClr val="FFFFFF"/>
              </a:solidFill>
            </a:endParaRPr>
          </a:p>
        </p:txBody>
      </p:sp>
      <p:sp>
        <p:nvSpPr>
          <p:cNvPr id="344" name="Google Shape;344;p45"/>
          <p:cNvSpPr txBox="1"/>
          <p:nvPr/>
        </p:nvSpPr>
        <p:spPr>
          <a:xfrm>
            <a:off x="7343850" y="2644150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45"/>
          <p:cNvSpPr txBox="1"/>
          <p:nvPr/>
        </p:nvSpPr>
        <p:spPr>
          <a:xfrm>
            <a:off x="4134425" y="0"/>
            <a:ext cx="5009700" cy="1739400"/>
          </a:xfrm>
          <a:prstGeom prst="rect">
            <a:avLst/>
          </a:prstGeom>
          <a:solidFill>
            <a:srgbClr val="66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900">
                <a:solidFill>
                  <a:srgbClr val="FFFFFF"/>
                </a:solidFill>
              </a:rPr>
              <a:t>ACTUACIONS DE CONTROL DE PLANTES EXÒTIQUES</a:t>
            </a:r>
            <a:endParaRPr b="1" sz="2900">
              <a:solidFill>
                <a:srgbClr val="FFFFFF"/>
              </a:solidFill>
            </a:endParaRPr>
          </a:p>
        </p:txBody>
      </p:sp>
      <p:pic>
        <p:nvPicPr>
          <p:cNvPr id="346" name="Google Shape;34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57175" y="1681042"/>
            <a:ext cx="6186825" cy="346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2025" y="-505412"/>
            <a:ext cx="2852723" cy="3797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377600"/>
            <a:ext cx="2668675" cy="1998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45"/>
          <p:cNvPicPr preferRelativeResize="0"/>
          <p:nvPr/>
        </p:nvPicPr>
        <p:blipFill rotWithShape="1">
          <a:blip r:embed="rId6">
            <a:alphaModFix/>
          </a:blip>
          <a:srcRect b="0" l="-13510" r="13510" t="0"/>
          <a:stretch/>
        </p:blipFill>
        <p:spPr>
          <a:xfrm>
            <a:off x="2323251" y="2926913"/>
            <a:ext cx="1662425" cy="2216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4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2050" y="0"/>
            <a:ext cx="2172374" cy="292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107175" y="2214950"/>
            <a:ext cx="1561500" cy="116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4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197361" y="1621075"/>
            <a:ext cx="1304536" cy="173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5"/>
          <p:cNvSpPr txBox="1"/>
          <p:nvPr/>
        </p:nvSpPr>
        <p:spPr>
          <a:xfrm>
            <a:off x="6686550" y="1739400"/>
            <a:ext cx="22671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/>
              <a:t>Al canyissar de la Fita del Terme hi duem a terme una prova de substitució de canya asiàtica per bosc mixt autòcton</a:t>
            </a:r>
            <a:endParaRPr b="1" sz="170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0" name="Google Shape;36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50" y="152400"/>
            <a:ext cx="3982000" cy="23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" name="Google Shape;361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450" y="2650066"/>
            <a:ext cx="3982001" cy="224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0550" y="1929375"/>
            <a:ext cx="4638975" cy="3006226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46"/>
          <p:cNvSpPr txBox="1"/>
          <p:nvPr/>
        </p:nvSpPr>
        <p:spPr>
          <a:xfrm>
            <a:off x="4288525" y="574625"/>
            <a:ext cx="4638900" cy="1431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>
                <a:solidFill>
                  <a:srgbClr val="FFFFFF"/>
                </a:solidFill>
              </a:rPr>
              <a:t>RESTAURACIÓ AMBIENTAL DELS OMS DE LES PLANES</a:t>
            </a:r>
            <a:endParaRPr b="1" sz="27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70" name="Google Shape;37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8"/>
          <p:cNvSpPr txBox="1"/>
          <p:nvPr>
            <p:ph idx="1" type="body"/>
          </p:nvPr>
        </p:nvSpPr>
        <p:spPr>
          <a:xfrm>
            <a:off x="406950" y="3840100"/>
            <a:ext cx="8520600" cy="47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s" sz="2600"/>
              <a:t>RETIRADA O MITIGACIÓ DE VESSAMENTS DE RESIDUS CONTAMINANTS</a:t>
            </a:r>
            <a:endParaRPr b="1" sz="2600"/>
          </a:p>
        </p:txBody>
      </p:sp>
      <p:pic>
        <p:nvPicPr>
          <p:cNvPr id="377" name="Google Shape;37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445025"/>
            <a:ext cx="4355550" cy="319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48"/>
          <p:cNvSpPr txBox="1"/>
          <p:nvPr/>
        </p:nvSpPr>
        <p:spPr>
          <a:xfrm>
            <a:off x="630675" y="4372675"/>
            <a:ext cx="7988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F3F3F3"/>
              </a:solidFill>
            </a:endParaRPr>
          </a:p>
        </p:txBody>
      </p:sp>
      <p:pic>
        <p:nvPicPr>
          <p:cNvPr id="379" name="Google Shape;379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0500" y="2018149"/>
            <a:ext cx="2231501" cy="166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9000" y="2018128"/>
            <a:ext cx="2231501" cy="1669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4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01475" y="445025"/>
            <a:ext cx="2770515" cy="157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993" y="445025"/>
            <a:ext cx="1710632" cy="1669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49"/>
          <p:cNvSpPr txBox="1"/>
          <p:nvPr>
            <p:ph idx="1" type="body"/>
          </p:nvPr>
        </p:nvSpPr>
        <p:spPr>
          <a:xfrm>
            <a:off x="5788200" y="445025"/>
            <a:ext cx="3044100" cy="430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s" sz="2300"/>
              <a:t>El volum i la distribució de deixalles es incalculable, i en cas necessari demanem la implicació d’administracions, empreses responsables i ciutadanía</a:t>
            </a:r>
            <a:endParaRPr sz="2300"/>
          </a:p>
        </p:txBody>
      </p:sp>
      <p:pic>
        <p:nvPicPr>
          <p:cNvPr id="389" name="Google Shape;389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3525" y="307966"/>
            <a:ext cx="5434449" cy="4527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96" name="Google Shape;396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7525" y="190488"/>
            <a:ext cx="4086225" cy="4762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397" name="Google Shape;397;p50"/>
          <p:cNvGraphicFramePr/>
          <p:nvPr/>
        </p:nvGraphicFramePr>
        <p:xfrm>
          <a:off x="150675" y="1904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{EB4DB575-E23B-49BD-8350-1CDB5D216CCA}</a:tableStyleId>
              </a:tblPr>
              <a:tblGrid>
                <a:gridCol w="4556625"/>
              </a:tblGrid>
              <a:tr h="4762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1800"/>
                        <a:t>Selecció forestal i prevenció d’incendis</a:t>
                      </a:r>
                      <a:endParaRPr b="1" sz="18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8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Davant l’escenari del canvi climàtic i en una zona tant antropitzada i densament poblada, els boscos de la part de la conca enclavada dins la  serralada litoral poden precisar; en alguns fragments; d’actuacions amb l’objectiu de reduir el risc d’incendi i alhora millorar tant  la resiliencia de la comunitat vegetal davant aquest impacte com; en el pitjor dels casos;  la capacitat de regeneració desprès</a:t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300"/>
                        <a:t>Les nostres propostes pretenen combinar aquesta reducció de risc de foc amb  millores de biodiversitat florística, faunística i micològica i un foment cap a una evolució de la massa forestal a formacions madures més resilients a canvis ambientals sobtats:</a:t>
                      </a:r>
                      <a:endParaRPr sz="13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  <a:p>
                      <a:pPr indent="-3365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Char char="-"/>
                      </a:pPr>
                      <a:r>
                        <a:rPr i="1" lang="es" sz="1700"/>
                        <a:t>Selecció de sotabosc</a:t>
                      </a:r>
                      <a:endParaRPr i="1" sz="1700"/>
                    </a:p>
                    <a:p>
                      <a:pPr indent="-3365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Char char="-"/>
                      </a:pPr>
                      <a:r>
                        <a:rPr i="1" lang="es" sz="1700"/>
                        <a:t>Aclarida de pins joves</a:t>
                      </a:r>
                      <a:endParaRPr i="1" sz="1700"/>
                    </a:p>
                    <a:p>
                      <a:pPr indent="-33655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ts val="1700"/>
                        <a:buChar char="-"/>
                      </a:pPr>
                      <a:r>
                        <a:rPr i="1" lang="es" sz="1700"/>
                        <a:t>Anellament de pins i foment de pícids</a:t>
                      </a:r>
                      <a:endParaRPr i="1"/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600"/>
                    </a:p>
                  </a:txBody>
                  <a:tcPr marT="63500" marB="63500" marR="63500" marL="63500">
                    <a:solidFill>
                      <a:srgbClr val="D1BBA4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1"/>
          <p:cNvSpPr txBox="1"/>
          <p:nvPr>
            <p:ph type="title"/>
          </p:nvPr>
        </p:nvSpPr>
        <p:spPr>
          <a:xfrm>
            <a:off x="311700" y="445025"/>
            <a:ext cx="2617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51"/>
          <p:cNvSpPr txBox="1"/>
          <p:nvPr>
            <p:ph idx="1" type="body"/>
          </p:nvPr>
        </p:nvSpPr>
        <p:spPr>
          <a:xfrm>
            <a:off x="311700" y="1152475"/>
            <a:ext cx="2617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4" name="Google Shape;404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81600" y="0"/>
            <a:ext cx="7322050" cy="55027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5" name="Google Shape;405;p51"/>
          <p:cNvGraphicFramePr/>
          <p:nvPr/>
        </p:nvGraphicFramePr>
        <p:xfrm>
          <a:off x="0" y="1158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{EB4DB575-E23B-49BD-8350-1CDB5D216CCA}</a:tableStyleId>
              </a:tblPr>
              <a:tblGrid>
                <a:gridCol w="3081600"/>
              </a:tblGrid>
              <a:tr h="4894500"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 sz="2600"/>
                        <a:t>Seguiment i foment de fauna</a:t>
                      </a:r>
                      <a:endParaRPr b="1" sz="2600"/>
                    </a:p>
                    <a:p>
                      <a:pPr indent="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4572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1" sz="10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/>
                        <a:t>La conca del foix alberga una rica diversitat faunística que amb la seva activitat quotidiana modifica els hàbitats naturals i per tant ofereix serveis ecosistèmics (predació, pol·linització, intercanvi de nutrients edàfics, modificació de relleu i vegetació…</a:t>
                      </a:r>
                      <a:endParaRPr sz="15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7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 sz="1500"/>
                        <a:t> . L’objectiu d’aquestes actuacions es millorar tant el coneixement com l’estat de conservació d’aquestes poblacions.</a:t>
                      </a:r>
                      <a:endParaRPr sz="1200"/>
                    </a:p>
                  </a:txBody>
                  <a:tcPr marT="63500" marB="63500" marR="63500" marL="63500">
                    <a:solidFill>
                      <a:srgbClr val="F4CC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5648050" y="252275"/>
            <a:ext cx="3184200" cy="462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77"/>
              <a:t>Durant el segle XX s’han anat creant espais naturals protegits a Catalunya.</a:t>
            </a:r>
            <a:endParaRPr sz="16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77"/>
              <a:t>Però de cara al segle XXI aquesta conservació del medi resulta insuficient i els parcs corren risc de quedar aïllats i envoltats d’hàbitats molt degradats</a:t>
            </a:r>
            <a:endParaRPr sz="16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77"/>
              <a:t>En cas d’impacte o canvi ambiental els hàbitats i les espècies que hi viuen tenen més dificultat en regenerar.</a:t>
            </a:r>
            <a:endParaRPr sz="16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677"/>
              <a:t>Les nostres infraestructures i els nostres recursos bàsics (aigua, sòl fèrtil) depenen del bon estat de conservació del nostre entorn.</a:t>
            </a:r>
            <a:endParaRPr sz="1677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152675" cy="489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12" name="Google Shape;41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9475" y="-837375"/>
            <a:ext cx="7974525" cy="5980875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52"/>
          <p:cNvSpPr txBox="1"/>
          <p:nvPr/>
        </p:nvSpPr>
        <p:spPr>
          <a:xfrm>
            <a:off x="0" y="0"/>
            <a:ext cx="2144400" cy="56490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FFFFFF"/>
                </a:solidFill>
              </a:rPr>
              <a:t>INSTAL·LACIONS PER A FAUNA:</a:t>
            </a:r>
            <a:endParaRPr b="1" sz="18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Basses per a anfibis i odonats, abeuradors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Caixes niu i refugis de fusta per ratpenats i micromamífers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Marges de pedra seca i refugis per a rèptils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Hotels d’insectes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solidFill>
                  <a:srgbClr val="FFFFFF"/>
                </a:solidFill>
              </a:rPr>
              <a:t>Biòtops submarins</a:t>
            </a:r>
            <a:endParaRPr sz="17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5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20" name="Google Shape;420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5050" y="179488"/>
            <a:ext cx="7338375" cy="4784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b="1" lang="es" sz="1528"/>
              <a:t>Seguiment fluvial</a:t>
            </a:r>
            <a:r>
              <a:rPr lang="es" sz="1628"/>
              <a:t>. Comparació estat ecològic de ribes sotmeses a erosió  al Baix Foix I.</a:t>
            </a:r>
            <a:endParaRPr sz="1538"/>
          </a:p>
        </p:txBody>
      </p:sp>
      <p:sp>
        <p:nvSpPr>
          <p:cNvPr id="426" name="Google Shape;426;p54"/>
          <p:cNvSpPr txBox="1"/>
          <p:nvPr>
            <p:ph idx="1" type="body"/>
          </p:nvPr>
        </p:nvSpPr>
        <p:spPr>
          <a:xfrm>
            <a:off x="210225" y="925000"/>
            <a:ext cx="4361700" cy="843900"/>
          </a:xfrm>
          <a:prstGeom prst="rect">
            <a:avLst/>
          </a:prstGeom>
          <a:solidFill>
            <a:srgbClr val="666666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770"/>
              <a:buNone/>
            </a:pPr>
            <a:r>
              <a:rPr lang="es" sz="1460">
                <a:solidFill>
                  <a:srgbClr val="FFFFFF"/>
                </a:solidFill>
              </a:rPr>
              <a:t>Ubicació: Mas Trader</a:t>
            </a:r>
            <a:endParaRPr sz="146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770"/>
              <a:buNone/>
            </a:pPr>
            <a:r>
              <a:rPr lang="es" sz="1460">
                <a:solidFill>
                  <a:srgbClr val="FFFFFF"/>
                </a:solidFill>
              </a:rPr>
              <a:t>Hàbitat: Riba artificial. Talús de blocs d’escullera</a:t>
            </a:r>
            <a:endParaRPr sz="1460">
              <a:solidFill>
                <a:srgbClr val="FFFFFF"/>
              </a:solidFill>
            </a:endParaRPr>
          </a:p>
        </p:txBody>
      </p:sp>
      <p:pic>
        <p:nvPicPr>
          <p:cNvPr id="427" name="Google Shape;427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934075"/>
            <a:ext cx="3976873" cy="2982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5425" y="1934106"/>
            <a:ext cx="3976873" cy="2982620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54"/>
          <p:cNvSpPr txBox="1"/>
          <p:nvPr/>
        </p:nvSpPr>
        <p:spPr>
          <a:xfrm>
            <a:off x="5407313" y="1076125"/>
            <a:ext cx="2873100" cy="692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</a:rPr>
              <a:t>Incidències: erosió sota el fonament del talús, esfondrament parcial</a:t>
            </a:r>
            <a:endParaRPr sz="1100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FFFF"/>
                </a:solidFill>
              </a:rPr>
              <a:t>Escassa o nula regeneració natural.</a:t>
            </a:r>
            <a:endParaRPr sz="11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9138"/>
        </a:solidFill>
      </p:bgPr>
    </p:bg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55"/>
          <p:cNvSpPr txBox="1"/>
          <p:nvPr>
            <p:ph type="title"/>
          </p:nvPr>
        </p:nvSpPr>
        <p:spPr>
          <a:xfrm>
            <a:off x="311700" y="196200"/>
            <a:ext cx="8520600" cy="47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2"/>
              <a:buFont typeface="Arial"/>
              <a:buNone/>
            </a:pPr>
            <a:r>
              <a:rPr b="1" lang="es" sz="1575">
                <a:solidFill>
                  <a:srgbClr val="502C07"/>
                </a:solidFill>
              </a:rPr>
              <a:t>Seguiment fluvial</a:t>
            </a:r>
            <a:r>
              <a:rPr lang="es" sz="1665">
                <a:solidFill>
                  <a:srgbClr val="502C07"/>
                </a:solidFill>
              </a:rPr>
              <a:t>. Comparació estat ecològic de ribes sotmeses a erosió  al Baix Foix II.</a:t>
            </a:r>
            <a:endParaRPr sz="1584">
              <a:solidFill>
                <a:srgbClr val="502C07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t/>
            </a:r>
            <a:endParaRPr sz="1908">
              <a:solidFill>
                <a:srgbClr val="502C07"/>
              </a:solidFill>
            </a:endParaRPr>
          </a:p>
        </p:txBody>
      </p:sp>
      <p:sp>
        <p:nvSpPr>
          <p:cNvPr id="435" name="Google Shape;435;p55"/>
          <p:cNvSpPr txBox="1"/>
          <p:nvPr>
            <p:ph idx="1" type="body"/>
          </p:nvPr>
        </p:nvSpPr>
        <p:spPr>
          <a:xfrm>
            <a:off x="210300" y="675900"/>
            <a:ext cx="1863900" cy="400200"/>
          </a:xfrm>
          <a:prstGeom prst="rect">
            <a:avLst/>
          </a:prstGeom>
          <a:solidFill>
            <a:srgbClr val="F6B26B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es" sz="1260">
                <a:solidFill>
                  <a:srgbClr val="502C07"/>
                </a:solidFill>
              </a:rPr>
              <a:t>Ubicació: Les Trones. </a:t>
            </a:r>
            <a:endParaRPr sz="1260">
              <a:solidFill>
                <a:srgbClr val="502C07"/>
              </a:solidFill>
            </a:endParaRPr>
          </a:p>
        </p:txBody>
      </p:sp>
      <p:pic>
        <p:nvPicPr>
          <p:cNvPr id="436" name="Google Shape;436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300" y="1801488"/>
            <a:ext cx="2662799" cy="1997115"/>
          </a:xfrm>
          <a:prstGeom prst="rect">
            <a:avLst/>
          </a:prstGeom>
          <a:noFill/>
          <a:ln cap="flat" cmpd="sng" w="19050">
            <a:solidFill>
              <a:srgbClr val="502C0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7" name="Google Shape;437;p55"/>
          <p:cNvSpPr txBox="1"/>
          <p:nvPr/>
        </p:nvSpPr>
        <p:spPr>
          <a:xfrm>
            <a:off x="210300" y="1163250"/>
            <a:ext cx="1513500" cy="4464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>
                <a:solidFill>
                  <a:srgbClr val="502C07"/>
                </a:solidFill>
              </a:rPr>
              <a:t>Incidències:</a:t>
            </a:r>
            <a:endParaRPr/>
          </a:p>
        </p:txBody>
      </p:sp>
      <p:sp>
        <p:nvSpPr>
          <p:cNvPr id="438" name="Google Shape;438;p55"/>
          <p:cNvSpPr txBox="1"/>
          <p:nvPr/>
        </p:nvSpPr>
        <p:spPr>
          <a:xfrm>
            <a:off x="252275" y="4176475"/>
            <a:ext cx="2662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55"/>
          <p:cNvSpPr txBox="1"/>
          <p:nvPr/>
        </p:nvSpPr>
        <p:spPr>
          <a:xfrm>
            <a:off x="210225" y="4148425"/>
            <a:ext cx="273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55"/>
          <p:cNvSpPr txBox="1"/>
          <p:nvPr/>
        </p:nvSpPr>
        <p:spPr>
          <a:xfrm>
            <a:off x="252275" y="3882150"/>
            <a:ext cx="2260800" cy="1046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502C07"/>
                </a:solidFill>
              </a:rPr>
              <a:t>Cicle periòdic d’erosió a la base del talús i esfondrament de la porció superior.</a:t>
            </a:r>
            <a:endParaRPr sz="1200"/>
          </a:p>
        </p:txBody>
      </p:sp>
      <p:sp>
        <p:nvSpPr>
          <p:cNvPr id="441" name="Google Shape;441;p55"/>
          <p:cNvSpPr txBox="1"/>
          <p:nvPr/>
        </p:nvSpPr>
        <p:spPr>
          <a:xfrm>
            <a:off x="3517875" y="1166352"/>
            <a:ext cx="3349500" cy="4311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502C07"/>
                </a:solidFill>
              </a:rPr>
              <a:t>Procés de regeneració natural:</a:t>
            </a:r>
            <a:endParaRPr b="1"/>
          </a:p>
        </p:txBody>
      </p:sp>
      <p:pic>
        <p:nvPicPr>
          <p:cNvPr id="442" name="Google Shape;44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7925" y="1801500"/>
            <a:ext cx="2662799" cy="1997076"/>
          </a:xfrm>
          <a:prstGeom prst="rect">
            <a:avLst/>
          </a:prstGeom>
          <a:noFill/>
          <a:ln cap="flat" cmpd="sng" w="19050">
            <a:solidFill>
              <a:srgbClr val="502C07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43" name="Google Shape;443;p55"/>
          <p:cNvCxnSpPr>
            <a:stCxn id="436" idx="3"/>
            <a:endCxn id="442" idx="1"/>
          </p:cNvCxnSpPr>
          <p:nvPr/>
        </p:nvCxnSpPr>
        <p:spPr>
          <a:xfrm>
            <a:off x="2873099" y="2800045"/>
            <a:ext cx="364800" cy="0"/>
          </a:xfrm>
          <a:prstGeom prst="straightConnector1">
            <a:avLst/>
          </a:prstGeom>
          <a:noFill/>
          <a:ln cap="flat" cmpd="sng" w="28575">
            <a:solidFill>
              <a:srgbClr val="502C07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444" name="Google Shape;444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65550" y="1801500"/>
            <a:ext cx="2662799" cy="1997100"/>
          </a:xfrm>
          <a:prstGeom prst="rect">
            <a:avLst/>
          </a:prstGeom>
          <a:noFill/>
          <a:ln cap="flat" cmpd="sng" w="19050">
            <a:solidFill>
              <a:srgbClr val="502C07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445" name="Google Shape;445;p55"/>
          <p:cNvCxnSpPr/>
          <p:nvPr/>
        </p:nvCxnSpPr>
        <p:spPr>
          <a:xfrm>
            <a:off x="2887075" y="2116275"/>
            <a:ext cx="322500" cy="14100"/>
          </a:xfrm>
          <a:prstGeom prst="straightConnector1">
            <a:avLst/>
          </a:prstGeom>
          <a:noFill/>
          <a:ln cap="flat" cmpd="sng" w="28575">
            <a:solidFill>
              <a:srgbClr val="502C07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46" name="Google Shape;446;p55"/>
          <p:cNvCxnSpPr/>
          <p:nvPr/>
        </p:nvCxnSpPr>
        <p:spPr>
          <a:xfrm>
            <a:off x="2901100" y="3405650"/>
            <a:ext cx="308400" cy="14100"/>
          </a:xfrm>
          <a:prstGeom prst="straightConnector1">
            <a:avLst/>
          </a:prstGeom>
          <a:noFill/>
          <a:ln cap="flat" cmpd="sng" w="28575">
            <a:solidFill>
              <a:srgbClr val="502C07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47" name="Google Shape;447;p55"/>
          <p:cNvCxnSpPr/>
          <p:nvPr/>
        </p:nvCxnSpPr>
        <p:spPr>
          <a:xfrm>
            <a:off x="5914325" y="2424600"/>
            <a:ext cx="336300" cy="14100"/>
          </a:xfrm>
          <a:prstGeom prst="straightConnector1">
            <a:avLst/>
          </a:prstGeom>
          <a:noFill/>
          <a:ln cap="flat" cmpd="sng" w="28575">
            <a:solidFill>
              <a:srgbClr val="502C07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48" name="Google Shape;448;p55"/>
          <p:cNvCxnSpPr/>
          <p:nvPr/>
        </p:nvCxnSpPr>
        <p:spPr>
          <a:xfrm>
            <a:off x="5914325" y="3195425"/>
            <a:ext cx="364500" cy="0"/>
          </a:xfrm>
          <a:prstGeom prst="straightConnector1">
            <a:avLst/>
          </a:prstGeom>
          <a:noFill/>
          <a:ln cap="flat" cmpd="sng" w="28575">
            <a:solidFill>
              <a:srgbClr val="502C0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49" name="Google Shape;449;p55"/>
          <p:cNvSpPr txBox="1"/>
          <p:nvPr/>
        </p:nvSpPr>
        <p:spPr>
          <a:xfrm>
            <a:off x="2658600" y="3882150"/>
            <a:ext cx="2064600" cy="1046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502C07"/>
                </a:solidFill>
              </a:rPr>
              <a:t>Successió ecològica a la base del talús. primer d’erm a herbassar</a:t>
            </a:r>
            <a:endParaRPr>
              <a:solidFill>
                <a:srgbClr val="502C07"/>
              </a:solidFill>
            </a:endParaRPr>
          </a:p>
        </p:txBody>
      </p:sp>
      <p:sp>
        <p:nvSpPr>
          <p:cNvPr id="450" name="Google Shape;450;p55"/>
          <p:cNvSpPr txBox="1"/>
          <p:nvPr/>
        </p:nvSpPr>
        <p:spPr>
          <a:xfrm>
            <a:off x="5003350" y="3896175"/>
            <a:ext cx="1863900" cy="10467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502C07"/>
                </a:solidFill>
              </a:rPr>
              <a:t>Desprès d’herbassar cap a bardissa (i en un futur cap a bosc de ribera)</a:t>
            </a:r>
            <a:endParaRPr>
              <a:solidFill>
                <a:srgbClr val="502C07"/>
              </a:solidFill>
            </a:endParaRPr>
          </a:p>
        </p:txBody>
      </p:sp>
      <p:sp>
        <p:nvSpPr>
          <p:cNvPr id="451" name="Google Shape;451;p55"/>
          <p:cNvSpPr txBox="1"/>
          <p:nvPr/>
        </p:nvSpPr>
        <p:spPr>
          <a:xfrm>
            <a:off x="6968500" y="3924200"/>
            <a:ext cx="1863900" cy="1046700"/>
          </a:xfrm>
          <a:prstGeom prst="rect">
            <a:avLst/>
          </a:prstGeom>
          <a:solidFill>
            <a:srgbClr val="F9CB9C"/>
          </a:solidFill>
          <a:ln cap="flat" cmpd="sng" w="19050">
            <a:solidFill>
              <a:srgbClr val="834D1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990000"/>
                </a:solidFill>
              </a:rPr>
              <a:t>El relleu del talús es suavitza i la llera s’eixampla (el pagès perd terra)</a:t>
            </a:r>
            <a:endParaRPr b="1">
              <a:solidFill>
                <a:srgbClr val="990000"/>
              </a:solidFill>
            </a:endParaRPr>
          </a:p>
        </p:txBody>
      </p:sp>
      <p:sp>
        <p:nvSpPr>
          <p:cNvPr id="452" name="Google Shape;452;p55"/>
          <p:cNvSpPr txBox="1"/>
          <p:nvPr/>
        </p:nvSpPr>
        <p:spPr>
          <a:xfrm>
            <a:off x="2340500" y="675900"/>
            <a:ext cx="2971200" cy="332400"/>
          </a:xfrm>
          <a:prstGeom prst="rect">
            <a:avLst/>
          </a:prstGeom>
          <a:solidFill>
            <a:srgbClr val="F6B26B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960">
                <a:solidFill>
                  <a:srgbClr val="502C07"/>
                </a:solidFill>
              </a:rPr>
              <a:t>Hàbitat: Riba natural degradada (herbassar i erm). </a:t>
            </a:r>
            <a:endParaRPr/>
          </a:p>
        </p:txBody>
      </p:sp>
      <p:sp>
        <p:nvSpPr>
          <p:cNvPr id="453" name="Google Shape;453;p55"/>
          <p:cNvSpPr txBox="1"/>
          <p:nvPr/>
        </p:nvSpPr>
        <p:spPr>
          <a:xfrm>
            <a:off x="5479850" y="602650"/>
            <a:ext cx="3448500" cy="469200"/>
          </a:xfrm>
          <a:prstGeom prst="rect">
            <a:avLst/>
          </a:prstGeom>
          <a:solidFill>
            <a:srgbClr val="FCE5C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" sz="860">
                <a:solidFill>
                  <a:srgbClr val="502C07"/>
                </a:solidFill>
              </a:rPr>
              <a:t>El conreu envaeix la via de servei. La llera rep insolació i té el substrat alterat per extracció d’àrids </a:t>
            </a:r>
            <a:endParaRPr sz="13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95526"/>
        </a:solidFill>
      </p:bgPr>
    </p:bg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6"/>
          <p:cNvSpPr txBox="1"/>
          <p:nvPr>
            <p:ph type="title"/>
          </p:nvPr>
        </p:nvSpPr>
        <p:spPr>
          <a:xfrm>
            <a:off x="154175" y="252275"/>
            <a:ext cx="8773500" cy="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es" sz="1617">
                <a:solidFill>
                  <a:srgbClr val="FFFFFF"/>
                </a:solidFill>
              </a:rPr>
              <a:t> </a:t>
            </a:r>
            <a:r>
              <a:rPr b="1" lang="es" sz="1617">
                <a:solidFill>
                  <a:srgbClr val="FFFFFF"/>
                </a:solidFill>
              </a:rPr>
              <a:t>Seguiment fluvial</a:t>
            </a:r>
            <a:r>
              <a:rPr lang="es" sz="1698">
                <a:solidFill>
                  <a:srgbClr val="FFFFFF"/>
                </a:solidFill>
              </a:rPr>
              <a:t>. Comparació estat ecològic de ribes sotmeses a erosió  al Baix Foix III.</a:t>
            </a:r>
            <a:endParaRPr sz="1625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" sz="2520"/>
              <a:t> </a:t>
            </a:r>
            <a:endParaRPr sz="2520"/>
          </a:p>
        </p:txBody>
      </p:sp>
      <p:sp>
        <p:nvSpPr>
          <p:cNvPr id="459" name="Google Shape;459;p56"/>
          <p:cNvSpPr txBox="1"/>
          <p:nvPr>
            <p:ph idx="1" type="body"/>
          </p:nvPr>
        </p:nvSpPr>
        <p:spPr>
          <a:xfrm>
            <a:off x="154175" y="784775"/>
            <a:ext cx="2018100" cy="602700"/>
          </a:xfrm>
          <a:prstGeom prst="rect">
            <a:avLst/>
          </a:prstGeom>
          <a:solidFill>
            <a:srgbClr val="1F754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865"/>
              <a:buNone/>
            </a:pPr>
            <a:r>
              <a:rPr lang="es" sz="1073">
                <a:solidFill>
                  <a:srgbClr val="FFFFFF"/>
                </a:solidFill>
              </a:rPr>
              <a:t>Ubicació: Les Bassetes. </a:t>
            </a:r>
            <a:endParaRPr sz="1073">
              <a:solidFill>
                <a:srgbClr val="FFFFFF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SzPts val="865"/>
              <a:buNone/>
            </a:pPr>
            <a:r>
              <a:rPr lang="es" sz="1073">
                <a:solidFill>
                  <a:srgbClr val="FFFFFF"/>
                </a:solidFill>
              </a:rPr>
              <a:t>Hàbitat: Bosc de ribera</a:t>
            </a:r>
            <a:endParaRPr sz="1073">
              <a:solidFill>
                <a:srgbClr val="FFFFFF"/>
              </a:solidFill>
            </a:endParaRPr>
          </a:p>
        </p:txBody>
      </p:sp>
      <p:pic>
        <p:nvPicPr>
          <p:cNvPr id="460" name="Google Shape;46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01" y="1580200"/>
            <a:ext cx="3384724" cy="253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10350" y="1580200"/>
            <a:ext cx="1903910" cy="2538527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56"/>
          <p:cNvSpPr txBox="1"/>
          <p:nvPr/>
        </p:nvSpPr>
        <p:spPr>
          <a:xfrm>
            <a:off x="406425" y="4288575"/>
            <a:ext cx="2704800" cy="738900"/>
          </a:xfrm>
          <a:prstGeom prst="rect">
            <a:avLst/>
          </a:prstGeom>
          <a:solidFill>
            <a:srgbClr val="1F754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900">
                <a:solidFill>
                  <a:srgbClr val="FFFFFF"/>
                </a:solidFill>
              </a:rPr>
              <a:t>Formació de basses: </a:t>
            </a:r>
            <a:endParaRPr sz="900">
              <a:solidFill>
                <a:srgbClr val="FFFFFF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-"/>
            </a:pPr>
            <a:r>
              <a:rPr lang="es" sz="900">
                <a:solidFill>
                  <a:srgbClr val="FFFFFF"/>
                </a:solidFill>
              </a:rPr>
              <a:t>Ombra i reducció d’evaporació.</a:t>
            </a:r>
            <a:endParaRPr sz="900">
              <a:solidFill>
                <a:srgbClr val="FFFFFF"/>
              </a:solidFill>
            </a:endParaRPr>
          </a:p>
          <a:p>
            <a:pPr indent="-2857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00"/>
              <a:buChar char="-"/>
            </a:pPr>
            <a:r>
              <a:rPr lang="es" sz="900">
                <a:solidFill>
                  <a:srgbClr val="FFFFFF"/>
                </a:solidFill>
              </a:rPr>
              <a:t>Impermeabilització de la llera per aport de llim i matèria orgànica.</a:t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463" name="Google Shape;463;p56"/>
          <p:cNvSpPr txBox="1"/>
          <p:nvPr/>
        </p:nvSpPr>
        <p:spPr>
          <a:xfrm>
            <a:off x="3610350" y="896950"/>
            <a:ext cx="4924800" cy="554100"/>
          </a:xfrm>
          <a:prstGeom prst="rect">
            <a:avLst/>
          </a:prstGeom>
          <a:solidFill>
            <a:srgbClr val="1F754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>
                <a:solidFill>
                  <a:srgbClr val="FFFFFF"/>
                </a:solidFill>
              </a:rPr>
              <a:t>La murta del sotabosc de la roureda fa una falda amb les branques que </a:t>
            </a:r>
            <a:r>
              <a:rPr lang="es" sz="1200">
                <a:solidFill>
                  <a:srgbClr val="FFFFFF"/>
                </a:solidFill>
              </a:rPr>
              <a:t>mitiga</a:t>
            </a:r>
            <a:r>
              <a:rPr lang="es" sz="1200">
                <a:solidFill>
                  <a:srgbClr val="FFFFFF"/>
                </a:solidFill>
              </a:rPr>
              <a:t> l’erosió a la riba</a:t>
            </a:r>
            <a:endParaRPr sz="1200">
              <a:solidFill>
                <a:srgbClr val="FFFFFF"/>
              </a:solidFill>
            </a:endParaRPr>
          </a:p>
        </p:txBody>
      </p:sp>
      <p:pic>
        <p:nvPicPr>
          <p:cNvPr id="464" name="Google Shape;464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2050" y="1580181"/>
            <a:ext cx="3384724" cy="2538543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6"/>
          <p:cNvSpPr txBox="1"/>
          <p:nvPr/>
        </p:nvSpPr>
        <p:spPr>
          <a:xfrm>
            <a:off x="3475725" y="4332375"/>
            <a:ext cx="5451900" cy="646500"/>
          </a:xfrm>
          <a:prstGeom prst="rect">
            <a:avLst/>
          </a:prstGeom>
          <a:noFill/>
          <a:ln cap="flat" cmpd="sng" w="9525">
            <a:solidFill>
              <a:srgbClr val="209C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FFFFFF"/>
                </a:solidFill>
              </a:rPr>
              <a:t>Sota la falda de branques, les arrels de la murta porten dècades protegint la base del talús de les riuades</a:t>
            </a:r>
            <a:endParaRPr b="1" sz="1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7"/>
          <p:cNvSpPr txBox="1"/>
          <p:nvPr>
            <p:ph type="title"/>
          </p:nvPr>
        </p:nvSpPr>
        <p:spPr>
          <a:xfrm>
            <a:off x="3120675" y="138325"/>
            <a:ext cx="5858400" cy="758700"/>
          </a:xfrm>
          <a:prstGeom prst="rect">
            <a:avLst/>
          </a:prstGeom>
          <a:solidFill>
            <a:srgbClr val="C27BA0"/>
          </a:solidFill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" sz="2120">
                <a:solidFill>
                  <a:srgbClr val="4C1130"/>
                </a:solidFill>
              </a:rPr>
              <a:t>Seguiment fluvial IV. Ubicació de punts d’acumulació i de pèrdua d’aigua superficial</a:t>
            </a:r>
            <a:endParaRPr b="1" sz="2120">
              <a:solidFill>
                <a:srgbClr val="4C1130"/>
              </a:solidFill>
            </a:endParaRPr>
          </a:p>
        </p:txBody>
      </p:sp>
      <p:sp>
        <p:nvSpPr>
          <p:cNvPr id="471" name="Google Shape;471;p57"/>
          <p:cNvSpPr txBox="1"/>
          <p:nvPr>
            <p:ph idx="1" type="body"/>
          </p:nvPr>
        </p:nvSpPr>
        <p:spPr>
          <a:xfrm>
            <a:off x="3120675" y="1019100"/>
            <a:ext cx="5711700" cy="3841800"/>
          </a:xfrm>
          <a:prstGeom prst="rect">
            <a:avLst/>
          </a:prstGeom>
          <a:solidFill>
            <a:srgbClr val="C27BA0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72" name="Google Shape;472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462750" y="-2357100"/>
            <a:ext cx="9405900" cy="7850975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57"/>
          <p:cNvSpPr/>
          <p:nvPr/>
        </p:nvSpPr>
        <p:spPr>
          <a:xfrm>
            <a:off x="1462225" y="3816750"/>
            <a:ext cx="336375" cy="686725"/>
          </a:xfrm>
          <a:custGeom>
            <a:rect b="b" l="l" r="r" t="t"/>
            <a:pathLst>
              <a:path extrusionOk="0" h="27469" w="13455">
                <a:moveTo>
                  <a:pt x="13455" y="27469"/>
                </a:moveTo>
                <a:lnTo>
                  <a:pt x="9811" y="23545"/>
                </a:lnTo>
                <a:lnTo>
                  <a:pt x="7568" y="21863"/>
                </a:lnTo>
                <a:lnTo>
                  <a:pt x="3364" y="12333"/>
                </a:lnTo>
                <a:lnTo>
                  <a:pt x="4205" y="4485"/>
                </a:lnTo>
                <a:lnTo>
                  <a:pt x="0" y="0"/>
                </a:lnTo>
              </a:path>
            </a:pathLst>
          </a:custGeom>
          <a:noFill/>
          <a:ln cap="flat" cmpd="sng" w="38100">
            <a:solidFill>
              <a:srgbClr val="79A5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4" name="Google Shape;474;p57"/>
          <p:cNvSpPr/>
          <p:nvPr/>
        </p:nvSpPr>
        <p:spPr>
          <a:xfrm>
            <a:off x="1805600" y="4517500"/>
            <a:ext cx="112125" cy="189200"/>
          </a:xfrm>
          <a:custGeom>
            <a:rect b="b" l="l" r="r" t="t"/>
            <a:pathLst>
              <a:path extrusionOk="0" h="7568" w="4485">
                <a:moveTo>
                  <a:pt x="0" y="0"/>
                </a:moveTo>
                <a:lnTo>
                  <a:pt x="4485" y="7568"/>
                </a:lnTo>
              </a:path>
            </a:pathLst>
          </a:custGeom>
          <a:noFill/>
          <a:ln cap="flat" cmpd="sng" w="76200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5" name="Google Shape;475;p57"/>
          <p:cNvSpPr/>
          <p:nvPr/>
        </p:nvSpPr>
        <p:spPr>
          <a:xfrm>
            <a:off x="999725" y="2539050"/>
            <a:ext cx="203225" cy="84100"/>
          </a:xfrm>
          <a:custGeom>
            <a:rect b="b" l="l" r="r" t="t"/>
            <a:pathLst>
              <a:path extrusionOk="0" h="3364" w="8129">
                <a:moveTo>
                  <a:pt x="8129" y="3364"/>
                </a:moveTo>
                <a:lnTo>
                  <a:pt x="4485" y="0"/>
                </a:lnTo>
                <a:lnTo>
                  <a:pt x="0" y="0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6" name="Google Shape;476;p57"/>
          <p:cNvSpPr/>
          <p:nvPr/>
        </p:nvSpPr>
        <p:spPr>
          <a:xfrm>
            <a:off x="922650" y="2546050"/>
            <a:ext cx="70075" cy="231250"/>
          </a:xfrm>
          <a:custGeom>
            <a:rect b="b" l="l" r="r" t="t"/>
            <a:pathLst>
              <a:path extrusionOk="0" h="9250" w="2803">
                <a:moveTo>
                  <a:pt x="2803" y="0"/>
                </a:moveTo>
                <a:lnTo>
                  <a:pt x="0" y="9250"/>
                </a:lnTo>
              </a:path>
            </a:pathLst>
          </a:custGeom>
          <a:noFill/>
          <a:ln cap="flat" cmpd="sng" w="38100">
            <a:solidFill>
              <a:srgbClr val="79A5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7" name="Google Shape;477;p57"/>
          <p:cNvSpPr/>
          <p:nvPr/>
        </p:nvSpPr>
        <p:spPr>
          <a:xfrm>
            <a:off x="882950" y="2812350"/>
            <a:ext cx="28025" cy="70075"/>
          </a:xfrm>
          <a:custGeom>
            <a:rect b="b" l="l" r="r" t="t"/>
            <a:pathLst>
              <a:path extrusionOk="0" h="2803" w="1121">
                <a:moveTo>
                  <a:pt x="1121" y="0"/>
                </a:moveTo>
                <a:lnTo>
                  <a:pt x="0" y="2803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8" name="Google Shape;478;p57"/>
          <p:cNvSpPr/>
          <p:nvPr/>
        </p:nvSpPr>
        <p:spPr>
          <a:xfrm>
            <a:off x="889950" y="2903450"/>
            <a:ext cx="154175" cy="287300"/>
          </a:xfrm>
          <a:custGeom>
            <a:rect b="b" l="l" r="r" t="t"/>
            <a:pathLst>
              <a:path extrusionOk="0" h="11492" w="6167">
                <a:moveTo>
                  <a:pt x="0" y="0"/>
                </a:moveTo>
                <a:lnTo>
                  <a:pt x="6167" y="5325"/>
                </a:lnTo>
                <a:lnTo>
                  <a:pt x="6167" y="8128"/>
                </a:lnTo>
                <a:lnTo>
                  <a:pt x="2803" y="11492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9" name="Google Shape;479;p57"/>
          <p:cNvSpPr/>
          <p:nvPr/>
        </p:nvSpPr>
        <p:spPr>
          <a:xfrm>
            <a:off x="1212300" y="2634825"/>
            <a:ext cx="77075" cy="42025"/>
          </a:xfrm>
          <a:custGeom>
            <a:rect b="b" l="l" r="r" t="t"/>
            <a:pathLst>
              <a:path extrusionOk="0" h="1681" w="3083">
                <a:moveTo>
                  <a:pt x="0" y="0"/>
                </a:moveTo>
                <a:lnTo>
                  <a:pt x="3083" y="1681"/>
                </a:lnTo>
              </a:path>
            </a:pathLst>
          </a:cu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0" name="Google Shape;480;p57"/>
          <p:cNvSpPr/>
          <p:nvPr/>
        </p:nvSpPr>
        <p:spPr>
          <a:xfrm>
            <a:off x="1296375" y="2487650"/>
            <a:ext cx="7025" cy="182200"/>
          </a:xfrm>
          <a:custGeom>
            <a:rect b="b" l="l" r="r" t="t"/>
            <a:pathLst>
              <a:path extrusionOk="0" h="7288" w="281">
                <a:moveTo>
                  <a:pt x="0" y="7288"/>
                </a:moveTo>
                <a:lnTo>
                  <a:pt x="281" y="0"/>
                </a:lnTo>
              </a:path>
            </a:pathLst>
          </a:cu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1" name="Google Shape;481;p57"/>
          <p:cNvSpPr/>
          <p:nvPr/>
        </p:nvSpPr>
        <p:spPr>
          <a:xfrm>
            <a:off x="953025" y="3195425"/>
            <a:ext cx="189200" cy="406425"/>
          </a:xfrm>
          <a:custGeom>
            <a:rect b="b" l="l" r="r" t="t"/>
            <a:pathLst>
              <a:path extrusionOk="0" h="16257" w="7568">
                <a:moveTo>
                  <a:pt x="0" y="0"/>
                </a:moveTo>
                <a:lnTo>
                  <a:pt x="5886" y="4484"/>
                </a:lnTo>
                <a:lnTo>
                  <a:pt x="7568" y="9530"/>
                </a:lnTo>
                <a:lnTo>
                  <a:pt x="7568" y="16257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2" name="Google Shape;482;p57"/>
          <p:cNvSpPr/>
          <p:nvPr/>
        </p:nvSpPr>
        <p:spPr>
          <a:xfrm>
            <a:off x="1142225" y="3601850"/>
            <a:ext cx="252275" cy="154175"/>
          </a:xfrm>
          <a:custGeom>
            <a:rect b="b" l="l" r="r" t="t"/>
            <a:pathLst>
              <a:path extrusionOk="0" h="6167" w="10091">
                <a:moveTo>
                  <a:pt x="0" y="0"/>
                </a:moveTo>
                <a:lnTo>
                  <a:pt x="1682" y="2523"/>
                </a:lnTo>
                <a:lnTo>
                  <a:pt x="8129" y="2242"/>
                </a:lnTo>
                <a:lnTo>
                  <a:pt x="10091" y="6167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3" name="Google Shape;483;p57"/>
          <p:cNvSpPr/>
          <p:nvPr/>
        </p:nvSpPr>
        <p:spPr>
          <a:xfrm>
            <a:off x="1401500" y="3770025"/>
            <a:ext cx="63075" cy="56075"/>
          </a:xfrm>
          <a:custGeom>
            <a:rect b="b" l="l" r="r" t="t"/>
            <a:pathLst>
              <a:path extrusionOk="0" h="2243" w="2523">
                <a:moveTo>
                  <a:pt x="0" y="0"/>
                </a:moveTo>
                <a:lnTo>
                  <a:pt x="2523" y="2243"/>
                </a:lnTo>
              </a:path>
            </a:pathLst>
          </a:custGeom>
          <a:noFill/>
          <a:ln cap="flat" cmpd="sng" w="381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4" name="Google Shape;484;p57"/>
          <p:cNvSpPr/>
          <p:nvPr/>
        </p:nvSpPr>
        <p:spPr>
          <a:xfrm>
            <a:off x="1310400" y="2151300"/>
            <a:ext cx="91100" cy="329350"/>
          </a:xfrm>
          <a:custGeom>
            <a:rect b="b" l="l" r="r" t="t"/>
            <a:pathLst>
              <a:path extrusionOk="0" h="13174" w="3644">
                <a:moveTo>
                  <a:pt x="0" y="13174"/>
                </a:moveTo>
                <a:lnTo>
                  <a:pt x="3644" y="0"/>
                </a:lnTo>
              </a:path>
            </a:pathLst>
          </a:custGeom>
          <a:noFill/>
          <a:ln cap="flat" cmpd="sng" w="38100">
            <a:solidFill>
              <a:srgbClr val="79A5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5" name="Google Shape;485;p57"/>
          <p:cNvSpPr/>
          <p:nvPr/>
        </p:nvSpPr>
        <p:spPr>
          <a:xfrm>
            <a:off x="1212300" y="2578750"/>
            <a:ext cx="161175" cy="182200"/>
          </a:xfrm>
          <a:custGeom>
            <a:rect b="b" l="l" r="r" t="t"/>
            <a:pathLst>
              <a:path extrusionOk="0" h="7288" w="6447">
                <a:moveTo>
                  <a:pt x="0" y="4485"/>
                </a:moveTo>
                <a:lnTo>
                  <a:pt x="4765" y="7288"/>
                </a:lnTo>
                <a:lnTo>
                  <a:pt x="6447" y="2803"/>
                </a:lnTo>
                <a:lnTo>
                  <a:pt x="5606" y="0"/>
                </a:lnTo>
              </a:path>
            </a:pathLst>
          </a:custGeom>
          <a:noFill/>
          <a:ln cap="flat" cmpd="sng" w="38100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6" name="Google Shape;486;p57"/>
          <p:cNvSpPr/>
          <p:nvPr/>
        </p:nvSpPr>
        <p:spPr>
          <a:xfrm>
            <a:off x="777825" y="2742275"/>
            <a:ext cx="91100" cy="105100"/>
          </a:xfrm>
          <a:custGeom>
            <a:rect b="b" l="l" r="r" t="t"/>
            <a:pathLst>
              <a:path extrusionOk="0" h="4204" w="3644">
                <a:moveTo>
                  <a:pt x="0" y="0"/>
                </a:moveTo>
                <a:lnTo>
                  <a:pt x="3644" y="4204"/>
                </a:lnTo>
              </a:path>
            </a:pathLst>
          </a:custGeom>
          <a:noFill/>
          <a:ln cap="flat" cmpd="sng" w="28575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7" name="Google Shape;487;p57"/>
          <p:cNvSpPr/>
          <p:nvPr/>
        </p:nvSpPr>
        <p:spPr>
          <a:xfrm>
            <a:off x="1401500" y="1990125"/>
            <a:ext cx="105100" cy="140150"/>
          </a:xfrm>
          <a:custGeom>
            <a:rect b="b" l="l" r="r" t="t"/>
            <a:pathLst>
              <a:path extrusionOk="0" h="5606" w="4204">
                <a:moveTo>
                  <a:pt x="0" y="5606"/>
                </a:moveTo>
                <a:lnTo>
                  <a:pt x="4204" y="0"/>
                </a:lnTo>
              </a:path>
            </a:pathLst>
          </a:custGeom>
          <a:noFill/>
          <a:ln cap="flat" cmpd="sng" w="381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8" name="Google Shape;488;p57"/>
          <p:cNvSpPr/>
          <p:nvPr/>
        </p:nvSpPr>
        <p:spPr>
          <a:xfrm>
            <a:off x="1338425" y="1849975"/>
            <a:ext cx="126150" cy="91100"/>
          </a:xfrm>
          <a:custGeom>
            <a:rect b="b" l="l" r="r" t="t"/>
            <a:pathLst>
              <a:path extrusionOk="0" h="3644" w="5046">
                <a:moveTo>
                  <a:pt x="0" y="0"/>
                </a:moveTo>
                <a:lnTo>
                  <a:pt x="5046" y="3644"/>
                </a:lnTo>
              </a:path>
            </a:pathLst>
          </a:custGeom>
          <a:noFill/>
          <a:ln cap="flat" cmpd="sng" w="28575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9" name="Google Shape;489;p57"/>
          <p:cNvSpPr/>
          <p:nvPr/>
        </p:nvSpPr>
        <p:spPr>
          <a:xfrm>
            <a:off x="1394500" y="1779900"/>
            <a:ext cx="105100" cy="56075"/>
          </a:xfrm>
          <a:custGeom>
            <a:rect b="b" l="l" r="r" t="t"/>
            <a:pathLst>
              <a:path extrusionOk="0" h="2243" w="4204">
                <a:moveTo>
                  <a:pt x="0" y="0"/>
                </a:moveTo>
                <a:lnTo>
                  <a:pt x="4204" y="2243"/>
                </a:lnTo>
              </a:path>
            </a:pathLst>
          </a:custGeom>
          <a:noFill/>
          <a:ln cap="flat" cmpd="sng" w="28575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0" name="Google Shape;490;p57"/>
          <p:cNvSpPr/>
          <p:nvPr/>
        </p:nvSpPr>
        <p:spPr>
          <a:xfrm>
            <a:off x="1359450" y="1807925"/>
            <a:ext cx="147150" cy="168200"/>
          </a:xfrm>
          <a:custGeom>
            <a:rect b="b" l="l" r="r" t="t"/>
            <a:pathLst>
              <a:path extrusionOk="0" h="6728" w="5886">
                <a:moveTo>
                  <a:pt x="0" y="0"/>
                </a:moveTo>
                <a:lnTo>
                  <a:pt x="4765" y="3364"/>
                </a:lnTo>
                <a:lnTo>
                  <a:pt x="5886" y="6728"/>
                </a:lnTo>
              </a:path>
            </a:pathLst>
          </a:custGeom>
          <a:noFill/>
          <a:ln cap="flat" cmpd="sng" w="38100">
            <a:solidFill>
              <a:srgbClr val="79A5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1" name="Google Shape;491;p57"/>
          <p:cNvSpPr/>
          <p:nvPr/>
        </p:nvSpPr>
        <p:spPr>
          <a:xfrm>
            <a:off x="1150150" y="1390650"/>
            <a:ext cx="202400" cy="411950"/>
          </a:xfrm>
          <a:custGeom>
            <a:rect b="b" l="l" r="r" t="t"/>
            <a:pathLst>
              <a:path extrusionOk="0" h="16478" w="8096">
                <a:moveTo>
                  <a:pt x="0" y="0"/>
                </a:moveTo>
                <a:lnTo>
                  <a:pt x="4381" y="13716"/>
                </a:lnTo>
                <a:lnTo>
                  <a:pt x="8096" y="16478"/>
                </a:lnTo>
              </a:path>
            </a:pathLst>
          </a:cu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2" name="Google Shape;492;p57"/>
          <p:cNvSpPr/>
          <p:nvPr/>
        </p:nvSpPr>
        <p:spPr>
          <a:xfrm>
            <a:off x="1150150" y="1012825"/>
            <a:ext cx="42850" cy="383375"/>
          </a:xfrm>
          <a:custGeom>
            <a:rect b="b" l="l" r="r" t="t"/>
            <a:pathLst>
              <a:path extrusionOk="0" h="15335" w="1714">
                <a:moveTo>
                  <a:pt x="1714" y="0"/>
                </a:moveTo>
                <a:lnTo>
                  <a:pt x="0" y="9239"/>
                </a:lnTo>
                <a:lnTo>
                  <a:pt x="0" y="15335"/>
                </a:ln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3" name="Google Shape;493;p57"/>
          <p:cNvSpPr/>
          <p:nvPr/>
        </p:nvSpPr>
        <p:spPr>
          <a:xfrm>
            <a:off x="788200" y="581825"/>
            <a:ext cx="373850" cy="409575"/>
          </a:xfrm>
          <a:custGeom>
            <a:rect b="b" l="l" r="r" t="t"/>
            <a:pathLst>
              <a:path extrusionOk="0" h="16383" w="14954">
                <a:moveTo>
                  <a:pt x="14954" y="16383"/>
                </a:moveTo>
                <a:lnTo>
                  <a:pt x="11525" y="15716"/>
                </a:lnTo>
                <a:lnTo>
                  <a:pt x="5334" y="16002"/>
                </a:lnTo>
                <a:lnTo>
                  <a:pt x="1810" y="16288"/>
                </a:lnTo>
                <a:lnTo>
                  <a:pt x="0" y="14668"/>
                </a:lnTo>
                <a:lnTo>
                  <a:pt x="286" y="11620"/>
                </a:lnTo>
                <a:lnTo>
                  <a:pt x="1905" y="8763"/>
                </a:lnTo>
                <a:lnTo>
                  <a:pt x="7048" y="4381"/>
                </a:lnTo>
                <a:lnTo>
                  <a:pt x="13716" y="0"/>
                </a:ln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4" name="Google Shape;494;p57"/>
          <p:cNvSpPr/>
          <p:nvPr/>
        </p:nvSpPr>
        <p:spPr>
          <a:xfrm>
            <a:off x="759625" y="283375"/>
            <a:ext cx="447675" cy="297650"/>
          </a:xfrm>
          <a:custGeom>
            <a:rect b="b" l="l" r="r" t="t"/>
            <a:pathLst>
              <a:path extrusionOk="0" h="11906" w="17907">
                <a:moveTo>
                  <a:pt x="14859" y="11906"/>
                </a:moveTo>
                <a:lnTo>
                  <a:pt x="17050" y="9144"/>
                </a:lnTo>
                <a:lnTo>
                  <a:pt x="17907" y="5905"/>
                </a:lnTo>
                <a:lnTo>
                  <a:pt x="17526" y="3524"/>
                </a:lnTo>
                <a:lnTo>
                  <a:pt x="14859" y="3238"/>
                </a:lnTo>
                <a:lnTo>
                  <a:pt x="12573" y="4286"/>
                </a:lnTo>
                <a:lnTo>
                  <a:pt x="10477" y="7810"/>
                </a:lnTo>
                <a:lnTo>
                  <a:pt x="6667" y="10096"/>
                </a:lnTo>
                <a:lnTo>
                  <a:pt x="3238" y="11335"/>
                </a:lnTo>
                <a:lnTo>
                  <a:pt x="667" y="9715"/>
                </a:lnTo>
                <a:lnTo>
                  <a:pt x="0" y="6001"/>
                </a:lnTo>
                <a:lnTo>
                  <a:pt x="857" y="1524"/>
                </a:lnTo>
                <a:lnTo>
                  <a:pt x="2667" y="0"/>
                </a:lnTo>
              </a:path>
            </a:pathLst>
          </a:cu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5" name="Google Shape;495;p57"/>
          <p:cNvSpPr/>
          <p:nvPr/>
        </p:nvSpPr>
        <p:spPr>
          <a:xfrm>
            <a:off x="488150" y="-105575"/>
            <a:ext cx="411975" cy="395300"/>
          </a:xfrm>
          <a:custGeom>
            <a:rect b="b" l="l" r="r" t="t"/>
            <a:pathLst>
              <a:path extrusionOk="0" h="15812" w="16479">
                <a:moveTo>
                  <a:pt x="13240" y="15812"/>
                </a:moveTo>
                <a:lnTo>
                  <a:pt x="16479" y="12002"/>
                </a:lnTo>
                <a:lnTo>
                  <a:pt x="15907" y="10668"/>
                </a:lnTo>
                <a:lnTo>
                  <a:pt x="13526" y="10001"/>
                </a:lnTo>
                <a:lnTo>
                  <a:pt x="5049" y="11049"/>
                </a:lnTo>
                <a:lnTo>
                  <a:pt x="3429" y="11049"/>
                </a:lnTo>
                <a:lnTo>
                  <a:pt x="2667" y="9620"/>
                </a:lnTo>
                <a:lnTo>
                  <a:pt x="3715" y="7334"/>
                </a:lnTo>
                <a:lnTo>
                  <a:pt x="5525" y="4572"/>
                </a:lnTo>
                <a:lnTo>
                  <a:pt x="4953" y="3048"/>
                </a:lnTo>
                <a:lnTo>
                  <a:pt x="0" y="0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6" name="Google Shape;496;p57"/>
          <p:cNvSpPr/>
          <p:nvPr/>
        </p:nvSpPr>
        <p:spPr>
          <a:xfrm>
            <a:off x="407200" y="-254000"/>
            <a:ext cx="240500" cy="159550"/>
          </a:xfrm>
          <a:custGeom>
            <a:rect b="b" l="l" r="r" t="t"/>
            <a:pathLst>
              <a:path extrusionOk="0" h="6382" w="9620">
                <a:moveTo>
                  <a:pt x="9620" y="0"/>
                </a:moveTo>
                <a:lnTo>
                  <a:pt x="6477" y="667"/>
                </a:lnTo>
                <a:lnTo>
                  <a:pt x="857" y="1238"/>
                </a:lnTo>
                <a:lnTo>
                  <a:pt x="0" y="2857"/>
                </a:lnTo>
                <a:lnTo>
                  <a:pt x="1714" y="4953"/>
                </a:lnTo>
                <a:lnTo>
                  <a:pt x="4096" y="6382"/>
                </a:ln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97" name="Google Shape;497;p57"/>
          <p:cNvSpPr/>
          <p:nvPr/>
        </p:nvSpPr>
        <p:spPr>
          <a:xfrm>
            <a:off x="1266825" y="2636050"/>
            <a:ext cx="70200" cy="702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8" name="Google Shape;498;p57"/>
          <p:cNvSpPr/>
          <p:nvPr/>
        </p:nvSpPr>
        <p:spPr>
          <a:xfrm>
            <a:off x="845350" y="2863050"/>
            <a:ext cx="63000" cy="561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9" name="Google Shape;499;p57"/>
          <p:cNvSpPr/>
          <p:nvPr/>
        </p:nvSpPr>
        <p:spPr>
          <a:xfrm>
            <a:off x="1102525" y="3424250"/>
            <a:ext cx="70075" cy="56075"/>
          </a:xfrm>
          <a:prstGeom prst="flowChartExtract">
            <a:avLst/>
          </a:prstGeom>
          <a:solidFill>
            <a:srgbClr val="FFFFFF"/>
          </a:solidFill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p57"/>
          <p:cNvSpPr/>
          <p:nvPr/>
        </p:nvSpPr>
        <p:spPr>
          <a:xfrm>
            <a:off x="892975" y="2729700"/>
            <a:ext cx="63000" cy="56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57"/>
          <p:cNvSpPr/>
          <p:nvPr/>
        </p:nvSpPr>
        <p:spPr>
          <a:xfrm>
            <a:off x="1293025" y="2386800"/>
            <a:ext cx="42900" cy="912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57"/>
          <p:cNvSpPr/>
          <p:nvPr/>
        </p:nvSpPr>
        <p:spPr>
          <a:xfrm>
            <a:off x="1478750" y="1916900"/>
            <a:ext cx="42900" cy="56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57"/>
          <p:cNvSpPr/>
          <p:nvPr/>
        </p:nvSpPr>
        <p:spPr>
          <a:xfrm>
            <a:off x="1150150" y="977100"/>
            <a:ext cx="42900" cy="420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57"/>
          <p:cNvSpPr/>
          <p:nvPr/>
        </p:nvSpPr>
        <p:spPr>
          <a:xfrm>
            <a:off x="1435900" y="3820325"/>
            <a:ext cx="63000" cy="561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5" name="Google Shape;505;p57"/>
          <p:cNvSpPr/>
          <p:nvPr/>
        </p:nvSpPr>
        <p:spPr>
          <a:xfrm>
            <a:off x="1535900" y="3946525"/>
            <a:ext cx="42900" cy="840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57"/>
          <p:cNvSpPr/>
          <p:nvPr/>
        </p:nvSpPr>
        <p:spPr>
          <a:xfrm>
            <a:off x="1540675" y="4133050"/>
            <a:ext cx="63000" cy="702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p57"/>
          <p:cNvSpPr/>
          <p:nvPr/>
        </p:nvSpPr>
        <p:spPr>
          <a:xfrm>
            <a:off x="1684350" y="4391825"/>
            <a:ext cx="105000" cy="91200"/>
          </a:xfrm>
          <a:prstGeom prst="ellipse">
            <a:avLst/>
          </a:prstGeom>
          <a:solidFill>
            <a:srgbClr val="0000FF"/>
          </a:solidFill>
          <a:ln cap="flat" cmpd="sng" w="19050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57"/>
          <p:cNvSpPr/>
          <p:nvPr/>
        </p:nvSpPr>
        <p:spPr>
          <a:xfrm>
            <a:off x="1886750" y="4701375"/>
            <a:ext cx="171600" cy="159600"/>
          </a:xfrm>
          <a:prstGeom prst="ellipse">
            <a:avLst/>
          </a:prstGeom>
          <a:solidFill>
            <a:srgbClr val="D5A6BD"/>
          </a:solidFill>
          <a:ln cap="flat" cmpd="sng" w="19050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Google Shape;509;p57"/>
          <p:cNvSpPr/>
          <p:nvPr/>
        </p:nvSpPr>
        <p:spPr>
          <a:xfrm>
            <a:off x="567525" y="-76200"/>
            <a:ext cx="70200" cy="1050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57"/>
          <p:cNvSpPr/>
          <p:nvPr/>
        </p:nvSpPr>
        <p:spPr>
          <a:xfrm>
            <a:off x="506000" y="28788"/>
            <a:ext cx="42875" cy="109525"/>
          </a:xfrm>
          <a:custGeom>
            <a:rect b="b" l="l" r="r" t="t"/>
            <a:pathLst>
              <a:path extrusionOk="0" h="4381" w="1715">
                <a:moveTo>
                  <a:pt x="0" y="4381"/>
                </a:moveTo>
                <a:lnTo>
                  <a:pt x="667" y="1714"/>
                </a:lnTo>
                <a:lnTo>
                  <a:pt x="1715" y="0"/>
                </a:lnTo>
              </a:path>
            </a:pathLst>
          </a:custGeom>
          <a:noFill/>
          <a:ln cap="flat" cmpd="sng" w="28575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1" name="Google Shape;511;p57"/>
          <p:cNvSpPr/>
          <p:nvPr/>
        </p:nvSpPr>
        <p:spPr>
          <a:xfrm>
            <a:off x="472275" y="-67475"/>
            <a:ext cx="90500" cy="57150"/>
          </a:xfrm>
          <a:custGeom>
            <a:rect b="b" l="l" r="r" t="t"/>
            <a:pathLst>
              <a:path extrusionOk="0" h="2286" w="3620">
                <a:moveTo>
                  <a:pt x="0" y="0"/>
                </a:moveTo>
                <a:lnTo>
                  <a:pt x="3620" y="2286"/>
                </a:lnTo>
              </a:path>
            </a:pathLst>
          </a:custGeom>
          <a:noFill/>
          <a:ln cap="flat" cmpd="sng" w="28575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2" name="Google Shape;512;p57"/>
          <p:cNvSpPr txBox="1"/>
          <p:nvPr/>
        </p:nvSpPr>
        <p:spPr>
          <a:xfrm>
            <a:off x="3569150" y="770825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3" name="Google Shape;513;p57"/>
          <p:cNvSpPr/>
          <p:nvPr/>
        </p:nvSpPr>
        <p:spPr>
          <a:xfrm>
            <a:off x="3284725" y="1171025"/>
            <a:ext cx="411981" cy="329354"/>
          </a:xfrm>
          <a:custGeom>
            <a:rect b="b" l="l" r="r" t="t"/>
            <a:pathLst>
              <a:path extrusionOk="0" h="3644" w="5046">
                <a:moveTo>
                  <a:pt x="0" y="0"/>
                </a:moveTo>
                <a:lnTo>
                  <a:pt x="5046" y="3644"/>
                </a:lnTo>
              </a:path>
            </a:pathLst>
          </a:custGeom>
          <a:solidFill>
            <a:srgbClr val="EAD1DC"/>
          </a:solidFill>
          <a:ln cap="flat" cmpd="sng" w="76200">
            <a:solidFill>
              <a:srgbClr val="095526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4" name="Google Shape;514;p57"/>
          <p:cNvSpPr/>
          <p:nvPr/>
        </p:nvSpPr>
        <p:spPr>
          <a:xfrm flipH="1">
            <a:off x="3344903" y="1688773"/>
            <a:ext cx="373847" cy="329350"/>
          </a:xfrm>
          <a:custGeom>
            <a:rect b="b" l="l" r="r" t="t"/>
            <a:pathLst>
              <a:path extrusionOk="0" h="13174" w="3644">
                <a:moveTo>
                  <a:pt x="0" y="13174"/>
                </a:moveTo>
                <a:lnTo>
                  <a:pt x="3644" y="0"/>
                </a:lnTo>
              </a:path>
            </a:pathLst>
          </a:custGeom>
          <a:noFill/>
          <a:ln cap="flat" cmpd="sng" w="76200">
            <a:solidFill>
              <a:srgbClr val="79A50A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5" name="Google Shape;515;p57"/>
          <p:cNvSpPr/>
          <p:nvPr/>
        </p:nvSpPr>
        <p:spPr>
          <a:xfrm>
            <a:off x="5977475" y="1220075"/>
            <a:ext cx="336378" cy="231250"/>
          </a:xfrm>
          <a:custGeom>
            <a:rect b="b" l="l" r="r" t="t"/>
            <a:pathLst>
              <a:path extrusionOk="0" h="3364" w="8129">
                <a:moveTo>
                  <a:pt x="8129" y="3364"/>
                </a:moveTo>
                <a:lnTo>
                  <a:pt x="4485" y="0"/>
                </a:lnTo>
                <a:lnTo>
                  <a:pt x="0" y="0"/>
                </a:lnTo>
              </a:path>
            </a:pathLst>
          </a:custGeom>
          <a:noFill/>
          <a:ln cap="flat" cmpd="sng" w="762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6" name="Google Shape;516;p57"/>
          <p:cNvSpPr/>
          <p:nvPr/>
        </p:nvSpPr>
        <p:spPr>
          <a:xfrm flipH="1">
            <a:off x="5982880" y="1638001"/>
            <a:ext cx="336373" cy="287293"/>
          </a:xfrm>
          <a:custGeom>
            <a:rect b="b" l="l" r="r" t="t"/>
            <a:pathLst>
              <a:path extrusionOk="0" h="5606" w="4204">
                <a:moveTo>
                  <a:pt x="0" y="5606"/>
                </a:moveTo>
                <a:lnTo>
                  <a:pt x="4204" y="0"/>
                </a:lnTo>
              </a:path>
            </a:pathLst>
          </a:custGeom>
          <a:noFill/>
          <a:ln cap="flat" cmpd="sng" w="76200">
            <a:solidFill>
              <a:srgbClr val="43434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7" name="Google Shape;517;p57"/>
          <p:cNvSpPr/>
          <p:nvPr/>
        </p:nvSpPr>
        <p:spPr>
          <a:xfrm rot="10800000">
            <a:off x="3298050" y="2476050"/>
            <a:ext cx="322500" cy="5325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8" name="Google Shape;518;p57"/>
          <p:cNvSpPr/>
          <p:nvPr/>
        </p:nvSpPr>
        <p:spPr>
          <a:xfrm rot="10800000">
            <a:off x="6007626" y="2571150"/>
            <a:ext cx="406500" cy="373200"/>
          </a:xfrm>
          <a:prstGeom prst="ellipse">
            <a:avLst/>
          </a:prstGeom>
          <a:solidFill>
            <a:srgbClr val="1155CC"/>
          </a:solidFill>
          <a:ln cap="flat" cmpd="sng" w="9525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57"/>
          <p:cNvSpPr/>
          <p:nvPr/>
        </p:nvSpPr>
        <p:spPr>
          <a:xfrm>
            <a:off x="3284763" y="3480563"/>
            <a:ext cx="411900" cy="395400"/>
          </a:xfrm>
          <a:prstGeom prst="ellipse">
            <a:avLst/>
          </a:prstGeom>
          <a:solidFill>
            <a:srgbClr val="0000FF"/>
          </a:solidFill>
          <a:ln cap="flat" cmpd="sng" w="19050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0" name="Google Shape;520;p57"/>
          <p:cNvSpPr/>
          <p:nvPr/>
        </p:nvSpPr>
        <p:spPr>
          <a:xfrm>
            <a:off x="6007625" y="3487238"/>
            <a:ext cx="406500" cy="383400"/>
          </a:xfrm>
          <a:prstGeom prst="ellipse">
            <a:avLst/>
          </a:prstGeom>
          <a:solidFill>
            <a:srgbClr val="D5A6BD"/>
          </a:solidFill>
          <a:ln cap="flat" cmpd="sng" w="19050">
            <a:solidFill>
              <a:srgbClr val="03182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1" name="Google Shape;521;p57"/>
          <p:cNvSpPr/>
          <p:nvPr/>
        </p:nvSpPr>
        <p:spPr>
          <a:xfrm>
            <a:off x="3344900" y="4250825"/>
            <a:ext cx="447675" cy="373200"/>
          </a:xfrm>
          <a:prstGeom prst="flowChartExtract">
            <a:avLst/>
          </a:prstGeom>
          <a:solidFill>
            <a:srgbClr val="FFFFFF"/>
          </a:solidFill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p57"/>
          <p:cNvSpPr txBox="1"/>
          <p:nvPr/>
        </p:nvSpPr>
        <p:spPr>
          <a:xfrm>
            <a:off x="3940125" y="1097125"/>
            <a:ext cx="1740600" cy="4002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C1130"/>
                </a:solidFill>
              </a:rPr>
              <a:t>Bosc de ribera </a:t>
            </a:r>
            <a:endParaRPr b="1">
              <a:solidFill>
                <a:srgbClr val="4C1130"/>
              </a:solidFill>
            </a:endParaRPr>
          </a:p>
        </p:txBody>
      </p:sp>
      <p:sp>
        <p:nvSpPr>
          <p:cNvPr id="523" name="Google Shape;523;p57"/>
          <p:cNvSpPr txBox="1"/>
          <p:nvPr/>
        </p:nvSpPr>
        <p:spPr>
          <a:xfrm>
            <a:off x="3961575" y="1698725"/>
            <a:ext cx="1740600" cy="5541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200">
                <a:solidFill>
                  <a:srgbClr val="4C1130"/>
                </a:solidFill>
              </a:rPr>
              <a:t>Llera amb vegetació herbàcia</a:t>
            </a:r>
            <a:endParaRPr b="1" sz="1200">
              <a:solidFill>
                <a:srgbClr val="4C1130"/>
              </a:solidFill>
            </a:endParaRPr>
          </a:p>
        </p:txBody>
      </p:sp>
      <p:sp>
        <p:nvSpPr>
          <p:cNvPr id="524" name="Google Shape;524;p57"/>
          <p:cNvSpPr txBox="1"/>
          <p:nvPr/>
        </p:nvSpPr>
        <p:spPr>
          <a:xfrm>
            <a:off x="6638425" y="1097125"/>
            <a:ext cx="1740600" cy="4002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C1130"/>
                </a:solidFill>
              </a:rPr>
              <a:t>Llera amb còdols</a:t>
            </a:r>
            <a:endParaRPr b="1">
              <a:solidFill>
                <a:srgbClr val="4C1130"/>
              </a:solidFill>
            </a:endParaRPr>
          </a:p>
        </p:txBody>
      </p:sp>
      <p:sp>
        <p:nvSpPr>
          <p:cNvPr id="525" name="Google Shape;525;p57"/>
          <p:cNvSpPr txBox="1"/>
          <p:nvPr/>
        </p:nvSpPr>
        <p:spPr>
          <a:xfrm>
            <a:off x="6624425" y="1698725"/>
            <a:ext cx="1754700" cy="5850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4C1130"/>
                </a:solidFill>
              </a:rPr>
              <a:t>Llera amb grans blocs de pedra</a:t>
            </a:r>
            <a:endParaRPr b="1" sz="1300">
              <a:solidFill>
                <a:srgbClr val="4C1130"/>
              </a:solidFill>
            </a:endParaRPr>
          </a:p>
        </p:txBody>
      </p:sp>
      <p:sp>
        <p:nvSpPr>
          <p:cNvPr id="526" name="Google Shape;526;p57"/>
          <p:cNvSpPr txBox="1"/>
          <p:nvPr/>
        </p:nvSpPr>
        <p:spPr>
          <a:xfrm>
            <a:off x="3961575" y="2532050"/>
            <a:ext cx="1740600" cy="6156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C1130"/>
                </a:solidFill>
              </a:rPr>
              <a:t>Bassa temporal somera</a:t>
            </a:r>
            <a:endParaRPr b="1">
              <a:solidFill>
                <a:srgbClr val="4C1130"/>
              </a:solidFill>
            </a:endParaRPr>
          </a:p>
        </p:txBody>
      </p:sp>
      <p:sp>
        <p:nvSpPr>
          <p:cNvPr id="527" name="Google Shape;527;p57"/>
          <p:cNvSpPr txBox="1"/>
          <p:nvPr/>
        </p:nvSpPr>
        <p:spPr>
          <a:xfrm>
            <a:off x="6652450" y="2546050"/>
            <a:ext cx="1754700" cy="6156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>
                <a:solidFill>
                  <a:srgbClr val="4C1130"/>
                </a:solidFill>
              </a:rPr>
              <a:t>Bassa temporal fonda</a:t>
            </a:r>
            <a:endParaRPr b="1">
              <a:solidFill>
                <a:srgbClr val="4C1130"/>
              </a:solidFill>
            </a:endParaRPr>
          </a:p>
        </p:txBody>
      </p:sp>
      <p:sp>
        <p:nvSpPr>
          <p:cNvPr id="528" name="Google Shape;528;p57"/>
          <p:cNvSpPr txBox="1"/>
          <p:nvPr/>
        </p:nvSpPr>
        <p:spPr>
          <a:xfrm>
            <a:off x="3989600" y="3327950"/>
            <a:ext cx="1691100" cy="6465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4C1130"/>
                </a:solidFill>
              </a:rPr>
              <a:t>Aigua</a:t>
            </a:r>
            <a:r>
              <a:rPr b="1" lang="es" sz="1500">
                <a:solidFill>
                  <a:srgbClr val="4C1130"/>
                </a:solidFill>
              </a:rPr>
              <a:t> dolça permanent</a:t>
            </a:r>
            <a:endParaRPr b="1" sz="1500">
              <a:solidFill>
                <a:srgbClr val="4C1130"/>
              </a:solidFill>
            </a:endParaRPr>
          </a:p>
        </p:txBody>
      </p:sp>
      <p:sp>
        <p:nvSpPr>
          <p:cNvPr id="529" name="Google Shape;529;p57"/>
          <p:cNvSpPr txBox="1"/>
          <p:nvPr/>
        </p:nvSpPr>
        <p:spPr>
          <a:xfrm>
            <a:off x="6680475" y="3344900"/>
            <a:ext cx="1698600" cy="6465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500">
                <a:solidFill>
                  <a:srgbClr val="4C1130"/>
                </a:solidFill>
              </a:rPr>
              <a:t>Aigua salobre permanent</a:t>
            </a:r>
            <a:endParaRPr b="1" sz="1500">
              <a:solidFill>
                <a:srgbClr val="4C1130"/>
              </a:solidFill>
            </a:endParaRPr>
          </a:p>
        </p:txBody>
      </p:sp>
      <p:sp>
        <p:nvSpPr>
          <p:cNvPr id="530" name="Google Shape;530;p57"/>
          <p:cNvSpPr txBox="1"/>
          <p:nvPr/>
        </p:nvSpPr>
        <p:spPr>
          <a:xfrm>
            <a:off x="3989600" y="4120050"/>
            <a:ext cx="4417500" cy="677100"/>
          </a:xfrm>
          <a:prstGeom prst="rect">
            <a:avLst/>
          </a:prstGeom>
          <a:solidFill>
            <a:srgbClr val="EAD1DC"/>
          </a:solidFill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600">
                <a:solidFill>
                  <a:srgbClr val="FF0000"/>
                </a:solidFill>
              </a:rPr>
              <a:t>Àrea de pèrdua de cabal superficial (filtració i evaporació)</a:t>
            </a:r>
            <a:endParaRPr b="1"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B6742F"/>
        </a:solidFill>
      </p:bgPr>
    </p:bg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5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6" name="Google Shape;536;p5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37" name="Google Shape;53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5787" y="0"/>
            <a:ext cx="705243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5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544" name="Google Shape;54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59"/>
          <p:cNvSpPr txBox="1"/>
          <p:nvPr/>
        </p:nvSpPr>
        <p:spPr>
          <a:xfrm>
            <a:off x="0" y="1152475"/>
            <a:ext cx="20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Connexió  amb els</a:t>
            </a:r>
            <a:endParaRPr>
              <a:solidFill>
                <a:srgbClr val="FFFFFF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46" name="Google Shape;546;p59"/>
          <p:cNvSpPr txBox="1"/>
          <p:nvPr/>
        </p:nvSpPr>
        <p:spPr>
          <a:xfrm>
            <a:off x="1934075" y="2200350"/>
            <a:ext cx="201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60"/>
          <p:cNvSpPr txBox="1"/>
          <p:nvPr>
            <p:ph type="title"/>
          </p:nvPr>
        </p:nvSpPr>
        <p:spPr>
          <a:xfrm>
            <a:off x="311700" y="210225"/>
            <a:ext cx="8520600" cy="7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Com pots participar en el Corredor Ecològic del Foix?</a:t>
            </a:r>
            <a:endParaRPr b="1" sz="11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133"/>
              <a:t>doncs assumint algun d’aquests rols:</a:t>
            </a:r>
            <a:endParaRPr i="1" sz="1133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2" name="Google Shape;552;p6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 i="1"/>
          </a:p>
        </p:txBody>
      </p:sp>
      <p:sp>
        <p:nvSpPr>
          <p:cNvPr id="553" name="Google Shape;553;p60"/>
          <p:cNvSpPr txBox="1"/>
          <p:nvPr/>
        </p:nvSpPr>
        <p:spPr>
          <a:xfrm>
            <a:off x="7672500" y="989700"/>
            <a:ext cx="1159800" cy="6465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Si ets propietari d’un terreny a la conca del Foix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554" name="Google Shape;554;p60"/>
          <p:cNvSpPr txBox="1"/>
          <p:nvPr/>
        </p:nvSpPr>
        <p:spPr>
          <a:xfrm>
            <a:off x="6911525" y="1965875"/>
            <a:ext cx="2038500" cy="6465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000">
                <a:solidFill>
                  <a:srgbClr val="FFFFFF"/>
                </a:solidFill>
              </a:rPr>
              <a:t>Cedint-ne una part o donant-hi permís per fer-hi restauracions ambientals</a:t>
            </a:r>
            <a:endParaRPr i="1" sz="1000">
              <a:solidFill>
                <a:srgbClr val="FFFFFF"/>
              </a:solidFill>
            </a:endParaRPr>
          </a:p>
        </p:txBody>
      </p:sp>
      <p:cxnSp>
        <p:nvCxnSpPr>
          <p:cNvPr id="555" name="Google Shape;555;p60"/>
          <p:cNvCxnSpPr>
            <a:stCxn id="553" idx="2"/>
          </p:cNvCxnSpPr>
          <p:nvPr/>
        </p:nvCxnSpPr>
        <p:spPr>
          <a:xfrm>
            <a:off x="8252400" y="1636200"/>
            <a:ext cx="72600" cy="339900"/>
          </a:xfrm>
          <a:prstGeom prst="straightConnector1">
            <a:avLst/>
          </a:prstGeom>
          <a:noFill/>
          <a:ln cap="flat" cmpd="sng" w="1143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6" name="Google Shape;556;p60"/>
          <p:cNvSpPr txBox="1"/>
          <p:nvPr/>
        </p:nvSpPr>
        <p:spPr>
          <a:xfrm>
            <a:off x="5199550" y="835800"/>
            <a:ext cx="2133600" cy="4926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si sou una entitat ecologista, social, cultural...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557" name="Google Shape;557;p60"/>
          <p:cNvSpPr txBox="1"/>
          <p:nvPr/>
        </p:nvSpPr>
        <p:spPr>
          <a:xfrm>
            <a:off x="4183350" y="1949725"/>
            <a:ext cx="2522700" cy="6465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000">
                <a:solidFill>
                  <a:srgbClr val="FFFFFF"/>
                </a:solidFill>
              </a:rPr>
              <a:t>Adheriu-vos al Projecte del Corredor i assumiu o col·laboreu en l’execució d’alguna de les seves parts</a:t>
            </a:r>
            <a:endParaRPr i="1" sz="1000">
              <a:solidFill>
                <a:srgbClr val="FFFFFF"/>
              </a:solidFill>
            </a:endParaRPr>
          </a:p>
        </p:txBody>
      </p:sp>
      <p:cxnSp>
        <p:nvCxnSpPr>
          <p:cNvPr id="558" name="Google Shape;558;p60"/>
          <p:cNvCxnSpPr>
            <a:stCxn id="556" idx="2"/>
          </p:cNvCxnSpPr>
          <p:nvPr/>
        </p:nvCxnSpPr>
        <p:spPr>
          <a:xfrm flipH="1">
            <a:off x="5984350" y="1328400"/>
            <a:ext cx="282000" cy="699000"/>
          </a:xfrm>
          <a:prstGeom prst="straightConnector1">
            <a:avLst/>
          </a:prstGeom>
          <a:noFill/>
          <a:ln cap="flat" cmpd="sng" w="76200">
            <a:solidFill>
              <a:srgbClr val="CC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9" name="Google Shape;559;p60"/>
          <p:cNvSpPr txBox="1"/>
          <p:nvPr/>
        </p:nvSpPr>
        <p:spPr>
          <a:xfrm>
            <a:off x="7565975" y="2788125"/>
            <a:ext cx="879600" cy="400200"/>
          </a:xfrm>
          <a:prstGeom prst="rect">
            <a:avLst/>
          </a:prstGeom>
          <a:solidFill>
            <a:srgbClr val="274E1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ROURE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560" name="Google Shape;560;p60"/>
          <p:cNvCxnSpPr>
            <a:endCxn id="559" idx="0"/>
          </p:cNvCxnSpPr>
          <p:nvPr/>
        </p:nvCxnSpPr>
        <p:spPr>
          <a:xfrm flipH="1">
            <a:off x="8005775" y="2438625"/>
            <a:ext cx="179100" cy="349500"/>
          </a:xfrm>
          <a:prstGeom prst="straightConnector1">
            <a:avLst/>
          </a:prstGeom>
          <a:noFill/>
          <a:ln cap="flat" cmpd="sng" w="1143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1" name="Google Shape;561;p60"/>
          <p:cNvSpPr txBox="1"/>
          <p:nvPr/>
        </p:nvSpPr>
        <p:spPr>
          <a:xfrm>
            <a:off x="238250" y="589075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60"/>
          <p:cNvSpPr txBox="1"/>
          <p:nvPr/>
        </p:nvSpPr>
        <p:spPr>
          <a:xfrm>
            <a:off x="557975" y="2768013"/>
            <a:ext cx="7332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3" name="Google Shape;56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6525" y="3477750"/>
            <a:ext cx="2038500" cy="1528875"/>
          </a:xfrm>
          <a:prstGeom prst="rect">
            <a:avLst/>
          </a:prstGeom>
          <a:noFill/>
          <a:ln cap="flat" cmpd="sng" w="76200">
            <a:solidFill>
              <a:srgbClr val="274E13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64" name="Google Shape;564;p60"/>
          <p:cNvCxnSpPr/>
          <p:nvPr/>
        </p:nvCxnSpPr>
        <p:spPr>
          <a:xfrm>
            <a:off x="112125" y="392425"/>
            <a:ext cx="1345500" cy="134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5" name="Google Shape;565;p60"/>
          <p:cNvCxnSpPr>
            <a:endCxn id="563" idx="0"/>
          </p:cNvCxnSpPr>
          <p:nvPr/>
        </p:nvCxnSpPr>
        <p:spPr>
          <a:xfrm>
            <a:off x="7890575" y="3167250"/>
            <a:ext cx="115200" cy="310500"/>
          </a:xfrm>
          <a:prstGeom prst="straightConnector1">
            <a:avLst/>
          </a:prstGeom>
          <a:noFill/>
          <a:ln cap="flat" cmpd="sng" w="76200">
            <a:solidFill>
              <a:srgbClr val="274E13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66" name="Google Shape;56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5550" y="2947582"/>
            <a:ext cx="1345500" cy="2021368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67" name="Google Shape;567;p60"/>
          <p:cNvSpPr txBox="1"/>
          <p:nvPr/>
        </p:nvSpPr>
        <p:spPr>
          <a:xfrm>
            <a:off x="4078350" y="2760950"/>
            <a:ext cx="949500" cy="4002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GUINEU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568" name="Google Shape;568;p60"/>
          <p:cNvCxnSpPr>
            <a:stCxn id="567" idx="2"/>
          </p:cNvCxnSpPr>
          <p:nvPr/>
        </p:nvCxnSpPr>
        <p:spPr>
          <a:xfrm>
            <a:off x="4553100" y="3161150"/>
            <a:ext cx="688500" cy="1743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69" name="Google Shape;569;p60"/>
          <p:cNvCxnSpPr>
            <a:stCxn id="567" idx="3"/>
          </p:cNvCxnSpPr>
          <p:nvPr/>
        </p:nvCxnSpPr>
        <p:spPr>
          <a:xfrm flipH="1" rot="10800000">
            <a:off x="5027850" y="2578850"/>
            <a:ext cx="227700" cy="382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0" name="Google Shape;570;p60"/>
          <p:cNvSpPr txBox="1"/>
          <p:nvPr/>
        </p:nvSpPr>
        <p:spPr>
          <a:xfrm>
            <a:off x="3840125" y="738125"/>
            <a:ext cx="1084200" cy="9543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si hi vols participar en seguiments fluvial, de fauna o flora</a:t>
            </a:r>
            <a:endParaRPr sz="1000">
              <a:solidFill>
                <a:srgbClr val="FFFFFF"/>
              </a:solidFill>
            </a:endParaRPr>
          </a:p>
        </p:txBody>
      </p:sp>
      <p:cxnSp>
        <p:nvCxnSpPr>
          <p:cNvPr id="571" name="Google Shape;571;p60"/>
          <p:cNvCxnSpPr>
            <a:endCxn id="557" idx="0"/>
          </p:cNvCxnSpPr>
          <p:nvPr/>
        </p:nvCxnSpPr>
        <p:spPr>
          <a:xfrm>
            <a:off x="4779000" y="1582525"/>
            <a:ext cx="665700" cy="36720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2" name="Google Shape;572;p60"/>
          <p:cNvSpPr txBox="1"/>
          <p:nvPr/>
        </p:nvSpPr>
        <p:spPr>
          <a:xfrm>
            <a:off x="1751875" y="989275"/>
            <a:ext cx="1794000" cy="8004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si vols participar en tasques de plantació, manteniment, extracció d’exòtiques o retirada de residus</a:t>
            </a:r>
            <a:endParaRPr sz="1000">
              <a:solidFill>
                <a:srgbClr val="FFFFFF"/>
              </a:solidFill>
            </a:endParaRPr>
          </a:p>
        </p:txBody>
      </p:sp>
      <p:pic>
        <p:nvPicPr>
          <p:cNvPr id="573" name="Google Shape;573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49750" y="3530977"/>
            <a:ext cx="2133601" cy="1422424"/>
          </a:xfrm>
          <a:prstGeom prst="rect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sm" w="sm" type="none"/>
            <a:tailEnd len="sm" w="sm" type="none"/>
          </a:ln>
        </p:spPr>
      </p:pic>
      <p:cxnSp>
        <p:nvCxnSpPr>
          <p:cNvPr id="574" name="Google Shape;574;p60"/>
          <p:cNvCxnSpPr/>
          <p:nvPr/>
        </p:nvCxnSpPr>
        <p:spPr>
          <a:xfrm>
            <a:off x="2788975" y="3952225"/>
            <a:ext cx="1345500" cy="134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75" name="Google Shape;575;p60"/>
          <p:cNvCxnSpPr>
            <a:stCxn id="572" idx="2"/>
            <a:endCxn id="573" idx="0"/>
          </p:cNvCxnSpPr>
          <p:nvPr/>
        </p:nvCxnSpPr>
        <p:spPr>
          <a:xfrm>
            <a:off x="2648875" y="1789675"/>
            <a:ext cx="467700" cy="1741200"/>
          </a:xfrm>
          <a:prstGeom prst="straightConnector1">
            <a:avLst/>
          </a:prstGeom>
          <a:noFill/>
          <a:ln cap="flat" cmpd="sng" w="76200">
            <a:solidFill>
              <a:srgbClr val="B45F0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76" name="Google Shape;576;p60"/>
          <p:cNvSpPr txBox="1"/>
          <p:nvPr/>
        </p:nvSpPr>
        <p:spPr>
          <a:xfrm>
            <a:off x="2601700" y="2850750"/>
            <a:ext cx="1084200" cy="4002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SENGLAR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577" name="Google Shape;577;p60"/>
          <p:cNvSpPr txBox="1"/>
          <p:nvPr/>
        </p:nvSpPr>
        <p:spPr>
          <a:xfrm>
            <a:off x="204975" y="912750"/>
            <a:ext cx="1159800" cy="8004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>
                <a:solidFill>
                  <a:srgbClr val="FFFFFF"/>
                </a:solidFill>
              </a:rPr>
              <a:t>si vols participar en la recol·lecció i sembra directa de glans</a:t>
            </a:r>
            <a:endParaRPr sz="1000">
              <a:solidFill>
                <a:srgbClr val="FFFFFF"/>
              </a:solidFill>
            </a:endParaRPr>
          </a:p>
        </p:txBody>
      </p:sp>
      <p:sp>
        <p:nvSpPr>
          <p:cNvPr id="578" name="Google Shape;578;p60"/>
          <p:cNvSpPr txBox="1"/>
          <p:nvPr/>
        </p:nvSpPr>
        <p:spPr>
          <a:xfrm>
            <a:off x="2032175" y="1971450"/>
            <a:ext cx="1945800" cy="492600"/>
          </a:xfrm>
          <a:prstGeom prst="rect">
            <a:avLst/>
          </a:prstGeom>
          <a:solidFill>
            <a:srgbClr val="B45F06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000">
                <a:solidFill>
                  <a:srgbClr val="FFFFFF"/>
                </a:solidFill>
              </a:rPr>
              <a:t>Vine a les Jornades hivernals i primaverals d’ARBA</a:t>
            </a:r>
            <a:endParaRPr i="1" sz="1000">
              <a:solidFill>
                <a:srgbClr val="FFFFFF"/>
              </a:solidFill>
            </a:endParaRPr>
          </a:p>
        </p:txBody>
      </p:sp>
      <p:sp>
        <p:nvSpPr>
          <p:cNvPr id="579" name="Google Shape;579;p60"/>
          <p:cNvSpPr txBox="1"/>
          <p:nvPr/>
        </p:nvSpPr>
        <p:spPr>
          <a:xfrm>
            <a:off x="236600" y="1851600"/>
            <a:ext cx="1345500" cy="4926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" sz="1000">
                <a:solidFill>
                  <a:srgbClr val="FFFFFF"/>
                </a:solidFill>
              </a:rPr>
              <a:t>Vine a les Jornades Belloteres de tardor</a:t>
            </a:r>
            <a:endParaRPr i="1" sz="1000">
              <a:solidFill>
                <a:srgbClr val="FFFFFF"/>
              </a:solidFill>
            </a:endParaRPr>
          </a:p>
        </p:txBody>
      </p:sp>
      <p:cxnSp>
        <p:nvCxnSpPr>
          <p:cNvPr id="580" name="Google Shape;580;p60"/>
          <p:cNvCxnSpPr>
            <a:stCxn id="577" idx="2"/>
            <a:endCxn id="579" idx="0"/>
          </p:cNvCxnSpPr>
          <p:nvPr/>
        </p:nvCxnSpPr>
        <p:spPr>
          <a:xfrm>
            <a:off x="784875" y="1713150"/>
            <a:ext cx="124500" cy="138600"/>
          </a:xfrm>
          <a:prstGeom prst="straightConnector1">
            <a:avLst/>
          </a:prstGeom>
          <a:noFill/>
          <a:ln cap="flat" cmpd="sng" w="76200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81" name="Google Shape;581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700" y="2845100"/>
            <a:ext cx="1422800" cy="2134200"/>
          </a:xfrm>
          <a:prstGeom prst="rect">
            <a:avLst/>
          </a:prstGeom>
          <a:noFill/>
          <a:ln cap="flat" cmpd="sng" w="7620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2" name="Google Shape;582;p60"/>
          <p:cNvSpPr txBox="1"/>
          <p:nvPr/>
        </p:nvSpPr>
        <p:spPr>
          <a:xfrm>
            <a:off x="995075" y="2458325"/>
            <a:ext cx="879600" cy="400200"/>
          </a:xfrm>
          <a:prstGeom prst="rect">
            <a:avLst/>
          </a:prstGeom>
          <a:solidFill>
            <a:srgbClr val="1C4587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>
                <a:solidFill>
                  <a:srgbClr val="FFFFFF"/>
                </a:solidFill>
              </a:rPr>
              <a:t>GAIG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583" name="Google Shape;583;p60"/>
          <p:cNvCxnSpPr>
            <a:endCxn id="582" idx="1"/>
          </p:cNvCxnSpPr>
          <p:nvPr/>
        </p:nvCxnSpPr>
        <p:spPr>
          <a:xfrm>
            <a:off x="909275" y="2344325"/>
            <a:ext cx="85800" cy="314100"/>
          </a:xfrm>
          <a:prstGeom prst="straightConnector1">
            <a:avLst/>
          </a:prstGeom>
          <a:noFill/>
          <a:ln cap="flat" cmpd="sng" w="76200">
            <a:solidFill>
              <a:srgbClr val="1C4587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9" name="Google Shape;589;p6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90" name="Google Shape;590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61"/>
          <p:cNvSpPr txBox="1"/>
          <p:nvPr/>
        </p:nvSpPr>
        <p:spPr>
          <a:xfrm>
            <a:off x="210225" y="2571750"/>
            <a:ext cx="87174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5900">
                <a:solidFill>
                  <a:srgbClr val="FFFFFF"/>
                </a:solidFill>
                <a:latin typeface="Permanent Marker"/>
                <a:ea typeface="Permanent Marker"/>
                <a:cs typeface="Permanent Marker"/>
                <a:sym typeface="Permanent Marker"/>
              </a:rPr>
              <a:t>PER UN RIU FOIX VIU!</a:t>
            </a:r>
            <a:endParaRPr sz="5900">
              <a:solidFill>
                <a:srgbClr val="FFFFFF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/>
          <p:nvPr>
            <p:ph type="title"/>
          </p:nvPr>
        </p:nvSpPr>
        <p:spPr>
          <a:xfrm>
            <a:off x="154175" y="445025"/>
            <a:ext cx="3573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LA CONCA DEL FOIX</a:t>
            </a:r>
            <a:endParaRPr b="1"/>
          </a:p>
        </p:txBody>
      </p:sp>
      <p:sp>
        <p:nvSpPr>
          <p:cNvPr id="89" name="Google Shape;89;p17"/>
          <p:cNvSpPr txBox="1"/>
          <p:nvPr>
            <p:ph idx="1" type="body"/>
          </p:nvPr>
        </p:nvSpPr>
        <p:spPr>
          <a:xfrm>
            <a:off x="311700" y="1017725"/>
            <a:ext cx="3416400" cy="378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2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4086"/>
              <a:t>Subconques de Marmellar, Pontons, Viloví, la Bruixa i Llitrà.</a:t>
            </a:r>
            <a:endParaRPr b="1" sz="408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4086"/>
              <a:t>Superfície: 311,9 km2</a:t>
            </a:r>
            <a:endParaRPr sz="408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4086"/>
              <a:t>Cabal mig: 0,28m3/s (280l/s)</a:t>
            </a:r>
            <a:endParaRPr sz="408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i="1" lang="es" sz="4086"/>
              <a:t>D’entre els municipis que són travessats pels 40 km del seu curs principal, </a:t>
            </a:r>
            <a:r>
              <a:rPr i="1" lang="es" sz="4086"/>
              <a:t>només</a:t>
            </a:r>
            <a:r>
              <a:rPr i="1" lang="es" sz="4086"/>
              <a:t> Cubelles; al curs baix; es troba privat de les seves aigües superficials.</a:t>
            </a:r>
            <a:endParaRPr i="1" sz="408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s" sz="4086"/>
              <a:t>Perquè? Algunes possibles causes:</a:t>
            </a:r>
            <a:endParaRPr sz="408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4086"/>
              <a:t>Absència</a:t>
            </a:r>
            <a:r>
              <a:rPr b="1" lang="es" sz="4086"/>
              <a:t> de cabal ecològic a la presa  de Castellet durant 100 anys</a:t>
            </a:r>
            <a:r>
              <a:rPr lang="es" sz="4086"/>
              <a:t> (actualment ACA allibera 37 l/s)</a:t>
            </a:r>
            <a:endParaRPr sz="408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4086"/>
              <a:t>Pèrdua d’impermeabilitat de la llera</a:t>
            </a:r>
            <a:r>
              <a:rPr lang="es" sz="4086"/>
              <a:t> causada per les extraccions d’àrids (sorra i llim)  per a la construcció.</a:t>
            </a:r>
            <a:endParaRPr sz="408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b="1" lang="es" sz="4086"/>
              <a:t>Deforestació del bosc de ribera caducifoli </a:t>
            </a:r>
            <a:r>
              <a:rPr lang="es" sz="4086"/>
              <a:t>a gairebé tot el curs baix del riu, i conseqüent disminució d’aport al riu de sediments </a:t>
            </a:r>
            <a:r>
              <a:rPr lang="es" sz="4086"/>
              <a:t>d'origen</a:t>
            </a:r>
            <a:r>
              <a:rPr lang="es" sz="4086"/>
              <a:t> orgànic, augment de risc d’erosió de la riba, de danys causats per inundacions i d’evaporació de l’aigua superficial</a:t>
            </a:r>
            <a:endParaRPr sz="4086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52375" y="-66675"/>
            <a:ext cx="5448300" cy="52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6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62"/>
          <p:cNvSpPr txBox="1"/>
          <p:nvPr>
            <p:ph idx="1" type="subTitle"/>
          </p:nvPr>
        </p:nvSpPr>
        <p:spPr>
          <a:xfrm>
            <a:off x="311700" y="3723325"/>
            <a:ext cx="8520600" cy="868800"/>
          </a:xfrm>
          <a:prstGeom prst="rect">
            <a:avLst/>
          </a:prstGeom>
          <a:solidFill>
            <a:srgbClr val="191919"/>
          </a:solidFill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200"/>
              <a:t>Interessats en adherir-se, participar o aportar informació útil al projecte del Corredor Ecològic del Foix escribiu a</a:t>
            </a:r>
            <a:endParaRPr sz="12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arbasistemalitoral@gmail.com</a:t>
            </a:r>
            <a:endParaRPr/>
          </a:p>
        </p:txBody>
      </p:sp>
      <p:pic>
        <p:nvPicPr>
          <p:cNvPr id="598" name="Google Shape;598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91086" y="-42487"/>
            <a:ext cx="3822764" cy="3626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95526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7" name="Google Shape;9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175" y="100250"/>
            <a:ext cx="3889600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6350" y="136175"/>
            <a:ext cx="3983825" cy="2795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9175" y="3019425"/>
            <a:ext cx="8001000" cy="1990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769" y="0"/>
            <a:ext cx="70742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5241600" y="445025"/>
            <a:ext cx="3590700" cy="3969600"/>
          </a:xfrm>
          <a:prstGeom prst="rect">
            <a:avLst/>
          </a:prstGeom>
          <a:solidFill>
            <a:schemeClr val="dk2"/>
          </a:solidFill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711"/>
              <a:t>L’objectiu d’un corredor ecològic és connectar diferents espais naturals.</a:t>
            </a:r>
            <a:endParaRPr sz="271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711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2711"/>
              <a:t>en aquest cas el Foix connecta les Serralades Litorals amb el medi marí a travès de la plana sedimentària</a:t>
            </a:r>
            <a:endParaRPr sz="2711"/>
          </a:p>
        </p:txBody>
      </p:sp>
      <p:sp>
        <p:nvSpPr>
          <p:cNvPr id="112" name="Google Shape;112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3" name="Google Shape;11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77910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/>
          <p:nvPr>
            <p:ph type="title"/>
          </p:nvPr>
        </p:nvSpPr>
        <p:spPr>
          <a:xfrm>
            <a:off x="311700" y="445025"/>
            <a:ext cx="2589300" cy="64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700"/>
              <a:t>MODELS D’ACTUACIÓ</a:t>
            </a:r>
            <a:endParaRPr b="1" sz="1700"/>
          </a:p>
        </p:txBody>
      </p:sp>
      <p:sp>
        <p:nvSpPr>
          <p:cNvPr id="119" name="Google Shape;119;p21"/>
          <p:cNvSpPr txBox="1"/>
          <p:nvPr>
            <p:ph idx="1" type="body"/>
          </p:nvPr>
        </p:nvSpPr>
        <p:spPr>
          <a:xfrm>
            <a:off x="311700" y="1152475"/>
            <a:ext cx="2589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852"/>
              <a:buNone/>
            </a:pPr>
            <a:r>
              <a:rPr b="1" lang="es" sz="1862"/>
              <a:t>Custodia fluvial del curs baix del riu Foix</a:t>
            </a:r>
            <a:endParaRPr b="1" sz="186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s" sz="1562"/>
              <a:t>Custodia de territori (exemple les Bassetes)</a:t>
            </a:r>
            <a:endParaRPr sz="156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rPr lang="es" sz="1562"/>
              <a:t>Permís d’actuació de restauració ambiental (exemple la Fita del Terme, la Piotxa)</a:t>
            </a:r>
            <a:endParaRPr sz="156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SzPts val="852"/>
              <a:buNone/>
            </a:pPr>
            <a:r>
              <a:t/>
            </a:r>
            <a:endParaRPr sz="1162"/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SzPts val="852"/>
              <a:buNone/>
            </a:pPr>
            <a:r>
              <a:rPr lang="es" sz="1462"/>
              <a:t>Col·laboració i adhesió al projecte d’altres entitats, organismes i particulars</a:t>
            </a:r>
            <a:endParaRPr sz="1462"/>
          </a:p>
        </p:txBody>
      </p:sp>
      <p:pic>
        <p:nvPicPr>
          <p:cNvPr id="120" name="Google Shape;12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3400" y="152400"/>
            <a:ext cx="579701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