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Architects Daughter"/>
      <p:regular r:id="rId27"/>
    </p:embeddedFont>
    <p:embeddedFont>
      <p:font typeface="Permanent Marker"/>
      <p:regular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957C51F-C085-4932-BEA8-B6EA83680065}">
  <a:tblStyle styleId="{E957C51F-C085-4932-BEA8-B6EA836800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PermanentMarker-regular.fntdata"/><Relationship Id="rId27" Type="http://schemas.openxmlformats.org/officeDocument/2006/relationships/font" Target="fonts/ArchitectsDaughter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394eb8aa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394eb8aa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394eb8aab_0_5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394eb8aab_0_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394eb8aab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0394eb8aab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0394eb8aab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0394eb8aab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0394eb8aab_0_7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0394eb8aab_0_7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394eb8aab_0_8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0394eb8aab_0_8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394eb8aab_0_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394eb8aab_0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0394eb8aab_0_9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0394eb8aab_0_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0394eb8aab_0_1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0394eb8aab_0_1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394eb8aab_0_9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0394eb8aab_0_9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0394eb8aab_0_10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0394eb8aab_0_10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394eb8aab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0394eb8aab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0394eb8aab_0_1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0394eb8aab_0_1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394eb8aab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394eb8aa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394eb8aab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0394eb8aab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394eb8aab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394eb8aab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394eb8aab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0394eb8aab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0394eb8aab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0394eb8aab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394eb8aab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0394eb8aab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394eb8aab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0394eb8aab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7.png"/><Relationship Id="rId13" Type="http://schemas.openxmlformats.org/officeDocument/2006/relationships/image" Target="../media/image8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9" Type="http://schemas.openxmlformats.org/officeDocument/2006/relationships/image" Target="../media/image16.jpg"/><Relationship Id="rId15" Type="http://schemas.openxmlformats.org/officeDocument/2006/relationships/image" Target="../media/image2.png"/><Relationship Id="rId14" Type="http://schemas.openxmlformats.org/officeDocument/2006/relationships/image" Target="../media/image3.jpg"/><Relationship Id="rId17" Type="http://schemas.openxmlformats.org/officeDocument/2006/relationships/image" Target="../media/image9.jpg"/><Relationship Id="rId16" Type="http://schemas.openxmlformats.org/officeDocument/2006/relationships/image" Target="../media/image5.jpg"/><Relationship Id="rId5" Type="http://schemas.openxmlformats.org/officeDocument/2006/relationships/image" Target="../media/image14.jpg"/><Relationship Id="rId6" Type="http://schemas.openxmlformats.org/officeDocument/2006/relationships/image" Target="../media/image4.png"/><Relationship Id="rId18" Type="http://schemas.openxmlformats.org/officeDocument/2006/relationships/image" Target="../media/image15.jpg"/><Relationship Id="rId7" Type="http://schemas.openxmlformats.org/officeDocument/2006/relationships/image" Target="../media/image1.jpg"/><Relationship Id="rId8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g"/><Relationship Id="rId4" Type="http://schemas.openxmlformats.org/officeDocument/2006/relationships/image" Target="../media/image27.jpg"/><Relationship Id="rId9" Type="http://schemas.openxmlformats.org/officeDocument/2006/relationships/image" Target="../media/image44.jpg"/><Relationship Id="rId5" Type="http://schemas.openxmlformats.org/officeDocument/2006/relationships/image" Target="../media/image25.jpg"/><Relationship Id="rId6" Type="http://schemas.openxmlformats.org/officeDocument/2006/relationships/image" Target="../media/image28.jpg"/><Relationship Id="rId7" Type="http://schemas.openxmlformats.org/officeDocument/2006/relationships/image" Target="../media/image52.jpg"/><Relationship Id="rId8" Type="http://schemas.openxmlformats.org/officeDocument/2006/relationships/image" Target="../media/image2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jpg"/><Relationship Id="rId4" Type="http://schemas.openxmlformats.org/officeDocument/2006/relationships/image" Target="../media/image56.jpg"/><Relationship Id="rId5" Type="http://schemas.openxmlformats.org/officeDocument/2006/relationships/image" Target="../media/image46.jpg"/><Relationship Id="rId6" Type="http://schemas.openxmlformats.org/officeDocument/2006/relationships/image" Target="../media/image33.png"/><Relationship Id="rId7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jpg"/><Relationship Id="rId4" Type="http://schemas.openxmlformats.org/officeDocument/2006/relationships/image" Target="../media/image48.jpg"/><Relationship Id="rId5" Type="http://schemas.openxmlformats.org/officeDocument/2006/relationships/image" Target="../media/image39.jpg"/><Relationship Id="rId6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jpg"/><Relationship Id="rId4" Type="http://schemas.openxmlformats.org/officeDocument/2006/relationships/image" Target="../media/image17.jpg"/><Relationship Id="rId9" Type="http://schemas.openxmlformats.org/officeDocument/2006/relationships/image" Target="../media/image20.jpg"/><Relationship Id="rId5" Type="http://schemas.openxmlformats.org/officeDocument/2006/relationships/image" Target="../media/image18.jpg"/><Relationship Id="rId6" Type="http://schemas.openxmlformats.org/officeDocument/2006/relationships/image" Target="../media/image55.jpg"/><Relationship Id="rId7" Type="http://schemas.openxmlformats.org/officeDocument/2006/relationships/image" Target="../media/image23.jpg"/><Relationship Id="rId8" Type="http://schemas.openxmlformats.org/officeDocument/2006/relationships/image" Target="../media/image5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17.jpg"/><Relationship Id="rId5" Type="http://schemas.openxmlformats.org/officeDocument/2006/relationships/image" Target="../media/image51.jpg"/><Relationship Id="rId6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jpg"/><Relationship Id="rId4" Type="http://schemas.openxmlformats.org/officeDocument/2006/relationships/image" Target="../media/image37.jpg"/><Relationship Id="rId5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g"/><Relationship Id="rId4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8000" y="-6683825"/>
            <a:ext cx="15560150" cy="120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2625" y="1380125"/>
            <a:ext cx="1960326" cy="1343826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9038" y="1380125"/>
            <a:ext cx="97086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2625" y="1380125"/>
            <a:ext cx="655176" cy="655176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27800" y="343075"/>
            <a:ext cx="1072800" cy="10728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2954" y="1"/>
            <a:ext cx="737245" cy="65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4315" y="0"/>
            <a:ext cx="955735" cy="65517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" name="Google Shape;63;p13"/>
          <p:cNvSpPr txBox="1"/>
          <p:nvPr/>
        </p:nvSpPr>
        <p:spPr>
          <a:xfrm>
            <a:off x="4922625" y="0"/>
            <a:ext cx="2356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latin typeface="Permanent Marker"/>
                <a:ea typeface="Permanent Marker"/>
                <a:cs typeface="Permanent Marker"/>
                <a:sym typeface="Permanent Marker"/>
              </a:rPr>
              <a:t>TXIRPIAL</a:t>
            </a:r>
            <a:endParaRPr sz="700"/>
          </a:p>
        </p:txBody>
      </p:sp>
      <p:sp>
        <p:nvSpPr>
          <p:cNvPr id="64" name="Google Shape;64;p13"/>
          <p:cNvSpPr txBox="1"/>
          <p:nvPr/>
        </p:nvSpPr>
        <p:spPr>
          <a:xfrm>
            <a:off x="1284650" y="404575"/>
            <a:ext cx="95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A Coruña</a:t>
            </a:r>
            <a:endParaRPr sz="1000"/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05775" y="3111622"/>
            <a:ext cx="1072801" cy="86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6150" y="3126025"/>
            <a:ext cx="1072801" cy="735424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" name="Google Shape;67;p13"/>
          <p:cNvSpPr txBox="1"/>
          <p:nvPr/>
        </p:nvSpPr>
        <p:spPr>
          <a:xfrm>
            <a:off x="1467325" y="3644625"/>
            <a:ext cx="829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HUELVA</a:t>
            </a:r>
            <a:endParaRPr sz="900"/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79125" y="246337"/>
            <a:ext cx="655175" cy="65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934300" y="901499"/>
            <a:ext cx="829798" cy="77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78574" y="901495"/>
            <a:ext cx="955724" cy="90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278400" y="1647925"/>
            <a:ext cx="1072800" cy="93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649201" y="2044823"/>
            <a:ext cx="125089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351200" y="2155175"/>
            <a:ext cx="970850" cy="9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40450" y="404575"/>
            <a:ext cx="955725" cy="95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298949" y="3861449"/>
            <a:ext cx="955725" cy="9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5575" y="2763750"/>
            <a:ext cx="1250901" cy="857507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" name="Google Shape;77;p13"/>
          <p:cNvSpPr txBox="1"/>
          <p:nvPr/>
        </p:nvSpPr>
        <p:spPr>
          <a:xfrm>
            <a:off x="2751925" y="3392175"/>
            <a:ext cx="955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SEVILLA</a:t>
            </a:r>
            <a:endParaRPr sz="900"/>
          </a:p>
        </p:txBody>
      </p:sp>
      <p:sp>
        <p:nvSpPr>
          <p:cNvPr id="78" name="Google Shape;78;p13"/>
          <p:cNvSpPr txBox="1"/>
          <p:nvPr/>
        </p:nvSpPr>
        <p:spPr>
          <a:xfrm>
            <a:off x="3297525" y="2397700"/>
            <a:ext cx="95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VIEJA</a:t>
            </a:r>
            <a:endParaRPr/>
          </a:p>
        </p:txBody>
      </p:sp>
      <p:pic>
        <p:nvPicPr>
          <p:cNvPr id="79" name="Google Shape;7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4725" y="2583525"/>
            <a:ext cx="1072801" cy="735411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" name="Google Shape;80;p13"/>
          <p:cNvSpPr txBox="1"/>
          <p:nvPr/>
        </p:nvSpPr>
        <p:spPr>
          <a:xfrm>
            <a:off x="4598188" y="3094675"/>
            <a:ext cx="52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JAÉN</a:t>
            </a:r>
            <a:endParaRPr sz="800"/>
          </a:p>
        </p:txBody>
      </p:sp>
      <p:pic>
        <p:nvPicPr>
          <p:cNvPr id="81" name="Google Shape;8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0699" y="3621250"/>
            <a:ext cx="970848" cy="66552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" name="Google Shape;82;p13"/>
          <p:cNvSpPr txBox="1"/>
          <p:nvPr/>
        </p:nvSpPr>
        <p:spPr>
          <a:xfrm>
            <a:off x="4275725" y="4072400"/>
            <a:ext cx="737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MÀLAGA</a:t>
            </a:r>
            <a:endParaRPr sz="900"/>
          </a:p>
        </p:txBody>
      </p:sp>
      <p:pic>
        <p:nvPicPr>
          <p:cNvPr id="83" name="Google Shape;83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269225" y="82575"/>
            <a:ext cx="1072801" cy="1270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/>
          <p:cNvSpPr txBox="1"/>
          <p:nvPr>
            <p:ph idx="1" type="body"/>
          </p:nvPr>
        </p:nvSpPr>
        <p:spPr>
          <a:xfrm>
            <a:off x="4134425" y="2032175"/>
            <a:ext cx="4905300" cy="28965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7343850" y="2644150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4134425" y="0"/>
            <a:ext cx="5009700" cy="173940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900">
                <a:solidFill>
                  <a:srgbClr val="FFFFFF"/>
                </a:solidFill>
              </a:rPr>
              <a:t>ACTUACIONS DE CONTROL DE PLANTES EXÒTIQUES</a:t>
            </a:r>
            <a:endParaRPr b="1" sz="2900">
              <a:solidFill>
                <a:srgbClr val="FFFFFF"/>
              </a:solidFill>
            </a:endParaRPr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7175" y="1681042"/>
            <a:ext cx="6186825" cy="346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2025" y="-505412"/>
            <a:ext cx="2852723" cy="379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377600"/>
            <a:ext cx="2668675" cy="199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 rotWithShape="1">
          <a:blip r:embed="rId6">
            <a:alphaModFix/>
          </a:blip>
          <a:srcRect b="0" l="-13510" r="13510" t="0"/>
          <a:stretch/>
        </p:blipFill>
        <p:spPr>
          <a:xfrm>
            <a:off x="2323251" y="2926913"/>
            <a:ext cx="1662425" cy="221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2050" y="0"/>
            <a:ext cx="2172374" cy="29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7175" y="2214950"/>
            <a:ext cx="1561500" cy="11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97361" y="1621075"/>
            <a:ext cx="1304536" cy="17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/>
        </p:nvSpPr>
        <p:spPr>
          <a:xfrm>
            <a:off x="6686550" y="1739400"/>
            <a:ext cx="22671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/>
              <a:t>Al canyissar de la Fita del Terme hi duem a terme una prova de substitució de canya asiàtica per bosc mixt autòcton</a:t>
            </a:r>
            <a:endParaRPr b="1" sz="1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3"/>
          <p:cNvSpPr txBox="1"/>
          <p:nvPr>
            <p:ph idx="1" type="body"/>
          </p:nvPr>
        </p:nvSpPr>
        <p:spPr>
          <a:xfrm>
            <a:off x="406950" y="3840100"/>
            <a:ext cx="8520600" cy="4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2600"/>
              <a:t>RETIRADA O MITIGACIÓ DE VESSAMENTS DE RESIDUS CONTAMINANTS</a:t>
            </a:r>
            <a:endParaRPr b="1" sz="2600"/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45025"/>
            <a:ext cx="4355550" cy="31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 txBox="1"/>
          <p:nvPr/>
        </p:nvSpPr>
        <p:spPr>
          <a:xfrm>
            <a:off x="630675" y="4372675"/>
            <a:ext cx="798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</a:endParaRPr>
          </a:p>
        </p:txBody>
      </p:sp>
      <p:pic>
        <p:nvPicPr>
          <p:cNvPr id="187" name="Google Shape;18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500" y="2018149"/>
            <a:ext cx="2231501" cy="166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000" y="2018128"/>
            <a:ext cx="2231501" cy="166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1475" y="445025"/>
            <a:ext cx="2770515" cy="157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993" y="445025"/>
            <a:ext cx="1710632" cy="166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525" y="190488"/>
            <a:ext cx="4086225" cy="4762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8" name="Google Shape;198;p24"/>
          <p:cNvGraphicFramePr/>
          <p:nvPr/>
        </p:nvGraphicFramePr>
        <p:xfrm>
          <a:off x="150675" y="190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{E957C51F-C085-4932-BEA8-B6EA83680065}</a:tableStyleId>
              </a:tblPr>
              <a:tblGrid>
                <a:gridCol w="4556625"/>
              </a:tblGrid>
              <a:tr h="4762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800"/>
                        <a:t>Selecció forestal i prevenció d’incendis</a:t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Davant l’escenari del canvi climàtic i en una zona tant antropitzada i densament poblada, els boscos de la part de la conca enclavada dins la  serralada litoral poden precisar; en alguns fragments; d’actuacions amb l’objectiu de reduir el risc d’incendi i alhora millorar tant  la resiliencia de la comunitat vegetal davant aquest impacte com; en el pitjor dels casos;  la capacitat de regeneració desprès</a:t>
                      </a:r>
                      <a:endParaRPr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Les nostres propostes pretenen combinar aquesta reducció de risc de foc amb  millores de biodiversitat florística, faunística i micològica i un foment cap a una evolució de la massa forestal a formacions madures més resilients a canvis ambientals sobtats:</a:t>
                      </a:r>
                      <a:endParaRPr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-3365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Char char="-"/>
                      </a:pPr>
                      <a:r>
                        <a:rPr i="1" lang="es" sz="1700"/>
                        <a:t>Selecció de sotabosc</a:t>
                      </a:r>
                      <a:endParaRPr i="1" sz="1700"/>
                    </a:p>
                    <a:p>
                      <a:pPr indent="-3365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Char char="-"/>
                      </a:pPr>
                      <a:r>
                        <a:rPr i="1" lang="es" sz="1700"/>
                        <a:t>Aclarida de pins joves</a:t>
                      </a:r>
                      <a:endParaRPr i="1" sz="1700"/>
                    </a:p>
                    <a:p>
                      <a:pPr indent="-3365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Char char="-"/>
                      </a:pPr>
                      <a:r>
                        <a:rPr i="1" lang="es" sz="1700"/>
                        <a:t>Anellament de pins i foment de pícids</a:t>
                      </a:r>
                      <a:endParaRPr i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/>
                    </a:p>
                  </a:txBody>
                  <a:tcPr marT="63500" marB="63500" marR="63500" marL="63500">
                    <a:solidFill>
                      <a:srgbClr val="D1BBA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/>
          <p:nvPr>
            <p:ph type="title"/>
          </p:nvPr>
        </p:nvSpPr>
        <p:spPr>
          <a:xfrm>
            <a:off x="311700" y="445025"/>
            <a:ext cx="26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5"/>
          <p:cNvSpPr txBox="1"/>
          <p:nvPr>
            <p:ph idx="1" type="body"/>
          </p:nvPr>
        </p:nvSpPr>
        <p:spPr>
          <a:xfrm>
            <a:off x="311700" y="1152475"/>
            <a:ext cx="261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1600" y="0"/>
            <a:ext cx="7322050" cy="5502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6" name="Google Shape;206;p25"/>
          <p:cNvGraphicFramePr/>
          <p:nvPr/>
        </p:nvGraphicFramePr>
        <p:xfrm>
          <a:off x="0" y="115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{E957C51F-C085-4932-BEA8-B6EA83680065}</a:tableStyleId>
              </a:tblPr>
              <a:tblGrid>
                <a:gridCol w="3081600"/>
              </a:tblGrid>
              <a:tr h="4894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2600"/>
                        <a:t>Seguiment i foment de fauna</a:t>
                      </a:r>
                      <a:endParaRPr b="1" sz="2600"/>
                    </a:p>
                    <a:p>
                      <a:pPr indent="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  <a:p>
                      <a:pPr indent="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/>
                        <a:t>La conca del foix alberga una rica diversitat faunística que amb la seva activitat quotidiana modifica els hàbitats naturals i per tant ofereix serveis ecosistèmics (predació, pol·linització, intercanvi de nutrients edàfics, modificació de relleu i vegetació…</a:t>
                      </a:r>
                      <a:endParaRPr sz="15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/>
                        <a:t> . L’objectiu d’aquestes actuacions es millorar tant el coneixement com l’estat de conservació d’aquestes poblacions.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9475" y="-837375"/>
            <a:ext cx="7974525" cy="59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>
          <a:xfrm>
            <a:off x="0" y="0"/>
            <a:ext cx="2144400" cy="5649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FFFFFF"/>
                </a:solidFill>
              </a:rPr>
              <a:t>INSTAL·LACIONS PER A FAUNA: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</a:rPr>
              <a:t>Basses per a anfibis i odonats, abeuradors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</a:rPr>
              <a:t>Caixes niu i refugis de fusta per ratpenats i micromamífers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</a:rPr>
              <a:t>Marges de pedra seca i refugis per a rèptils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</a:rPr>
              <a:t>Hotels d’insectes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</a:rPr>
              <a:t>Biòtops submarins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4E13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/>
          <p:nvPr>
            <p:ph type="title"/>
          </p:nvPr>
        </p:nvSpPr>
        <p:spPr>
          <a:xfrm>
            <a:off x="311700" y="445025"/>
            <a:ext cx="2589300" cy="6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/>
              <a:t>MODELS D’ACTUACIÓ</a:t>
            </a:r>
            <a:endParaRPr b="1" sz="1700"/>
          </a:p>
        </p:txBody>
      </p:sp>
      <p:sp>
        <p:nvSpPr>
          <p:cNvPr id="220" name="Google Shape;220;p27"/>
          <p:cNvSpPr txBox="1"/>
          <p:nvPr>
            <p:ph idx="1" type="body"/>
          </p:nvPr>
        </p:nvSpPr>
        <p:spPr>
          <a:xfrm>
            <a:off x="311700" y="1152475"/>
            <a:ext cx="2589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b="1" lang="es" sz="1862"/>
              <a:t>Custodia fluvial del curs baix del riu Foix</a:t>
            </a:r>
            <a:endParaRPr b="1" sz="186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s" sz="1562"/>
              <a:t>Custodia de territori (exemple les Bassetes)</a:t>
            </a:r>
            <a:endParaRPr sz="156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s" sz="1562"/>
              <a:t>Permís d’actuació de restauració ambiental (exemple la Fita del Terme, la Piotxa)</a:t>
            </a:r>
            <a:endParaRPr sz="156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16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rPr lang="es" sz="1462"/>
              <a:t>Col·laboració i adhesió al projecte d’altres entitats, organismes i particulars</a:t>
            </a:r>
            <a:endParaRPr sz="1462"/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3400" y="152400"/>
            <a:ext cx="579701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8"/>
          <p:cNvSpPr txBox="1"/>
          <p:nvPr/>
        </p:nvSpPr>
        <p:spPr>
          <a:xfrm>
            <a:off x="1555675" y="2018150"/>
            <a:ext cx="67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FFFFFF"/>
              </a:solidFill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6713025" y="368125"/>
            <a:ext cx="2119200" cy="708000"/>
          </a:xfrm>
          <a:prstGeom prst="rect">
            <a:avLst/>
          </a:prstGeom>
          <a:solidFill>
            <a:srgbClr val="1F7540"/>
          </a:solidFill>
          <a:ln cap="flat" cmpd="sng" w="38100">
            <a:solidFill>
              <a:srgbClr val="04271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FFFFFF"/>
                </a:solidFill>
              </a:rPr>
              <a:t>Hàbitat: Roureda centenària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6713175" y="1345450"/>
            <a:ext cx="2119200" cy="692700"/>
          </a:xfrm>
          <a:prstGeom prst="rect">
            <a:avLst/>
          </a:prstGeom>
          <a:solidFill>
            <a:srgbClr val="126644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FFFFFF"/>
                </a:solidFill>
              </a:rPr>
              <a:t>Hàbitat: </a:t>
            </a:r>
            <a:r>
              <a:rPr lang="es" sz="1100">
                <a:solidFill>
                  <a:srgbClr val="FFFFFF"/>
                </a:solidFill>
              </a:rPr>
              <a:t>Plantació alber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FFFFFF"/>
                </a:solidFill>
              </a:rPr>
              <a:t>Actuació: </a:t>
            </a:r>
            <a:r>
              <a:rPr lang="es" sz="1100">
                <a:solidFill>
                  <a:srgbClr val="FFFFFF"/>
                </a:solidFill>
              </a:rPr>
              <a:t>Aclarida àlber i sembra de gla de roure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32" name="Google Shape;232;p28"/>
          <p:cNvSpPr txBox="1"/>
          <p:nvPr/>
        </p:nvSpPr>
        <p:spPr>
          <a:xfrm>
            <a:off x="6769250" y="2368525"/>
            <a:ext cx="2063100" cy="692700"/>
          </a:xfrm>
          <a:prstGeom prst="rect">
            <a:avLst/>
          </a:prstGeom>
          <a:solidFill>
            <a:srgbClr val="126644"/>
          </a:solidFill>
          <a:ln cap="flat" cmpd="sng" w="38100">
            <a:solidFill>
              <a:srgbClr val="30C3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FFFFFF"/>
                </a:solidFill>
              </a:rPr>
              <a:t>Hàbitat: </a:t>
            </a:r>
            <a:r>
              <a:rPr lang="es" sz="1100">
                <a:solidFill>
                  <a:srgbClr val="FFFFFF"/>
                </a:solidFill>
              </a:rPr>
              <a:t>Bardissa d’esbarzer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FFFFFF"/>
                </a:solidFill>
              </a:rPr>
              <a:t>Actuació: </a:t>
            </a:r>
            <a:r>
              <a:rPr lang="es" sz="1100">
                <a:solidFill>
                  <a:srgbClr val="FFFFFF"/>
                </a:solidFill>
              </a:rPr>
              <a:t>Plantació de roureda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33" name="Google Shape;233;p28"/>
          <p:cNvSpPr txBox="1"/>
          <p:nvPr/>
        </p:nvSpPr>
        <p:spPr>
          <a:xfrm>
            <a:off x="6811275" y="3265500"/>
            <a:ext cx="2021100" cy="646500"/>
          </a:xfrm>
          <a:prstGeom prst="rect">
            <a:avLst/>
          </a:prstGeom>
          <a:solidFill>
            <a:srgbClr val="126644"/>
          </a:solidFill>
          <a:ln cap="flat" cmpd="sng" w="38100">
            <a:solidFill>
              <a:srgbClr val="0D81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FFFFFF"/>
                </a:solidFill>
              </a:rPr>
              <a:t>Hàbitat: </a:t>
            </a:r>
            <a:r>
              <a:rPr lang="es" sz="1000">
                <a:solidFill>
                  <a:srgbClr val="FFFFFF"/>
                </a:solidFill>
              </a:rPr>
              <a:t>Bardissa de romegueró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FFFFFF"/>
                </a:solidFill>
              </a:rPr>
              <a:t>Actuació: </a:t>
            </a:r>
            <a:r>
              <a:rPr lang="es" sz="1000">
                <a:solidFill>
                  <a:srgbClr val="FFFFFF"/>
                </a:solidFill>
              </a:rPr>
              <a:t>Plantació d’omeda / freixeneda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34" name="Google Shape;234;p28"/>
          <p:cNvSpPr txBox="1"/>
          <p:nvPr/>
        </p:nvSpPr>
        <p:spPr>
          <a:xfrm>
            <a:off x="6867350" y="4176475"/>
            <a:ext cx="1965000" cy="646500"/>
          </a:xfrm>
          <a:prstGeom prst="rect">
            <a:avLst/>
          </a:prstGeom>
          <a:solidFill>
            <a:srgbClr val="126644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FFFFFF"/>
                </a:solidFill>
              </a:rPr>
              <a:t>Hàbitat: </a:t>
            </a:r>
            <a:r>
              <a:rPr lang="es" sz="1000">
                <a:solidFill>
                  <a:srgbClr val="FFFFFF"/>
                </a:solidFill>
              </a:rPr>
              <a:t>Màquia de llentiscle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FFFFFF"/>
                </a:solidFill>
              </a:rPr>
              <a:t>Actuació: </a:t>
            </a:r>
            <a:r>
              <a:rPr lang="es" sz="1000">
                <a:solidFill>
                  <a:srgbClr val="FFFFFF"/>
                </a:solidFill>
              </a:rPr>
              <a:t>Plantació d’alzinar / roureda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35" name="Google Shape;235;p28"/>
          <p:cNvSpPr txBox="1"/>
          <p:nvPr/>
        </p:nvSpPr>
        <p:spPr>
          <a:xfrm>
            <a:off x="154175" y="210225"/>
            <a:ext cx="5199600" cy="338700"/>
          </a:xfrm>
          <a:prstGeom prst="rect">
            <a:avLst/>
          </a:prstGeom>
          <a:solidFill>
            <a:srgbClr val="126644"/>
          </a:solidFill>
          <a:ln cap="flat" cmpd="sng" w="38100">
            <a:solidFill>
              <a:srgbClr val="04271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/>
              <a:t>PLANTACIONS EN LABERINT AL TERRENY MUNICIPAL DE LES BASSETES</a:t>
            </a:r>
            <a:endParaRPr b="1" sz="1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/>
          <p:nvPr>
            <p:ph type="title"/>
          </p:nvPr>
        </p:nvSpPr>
        <p:spPr>
          <a:xfrm>
            <a:off x="3120675" y="138325"/>
            <a:ext cx="5858400" cy="758700"/>
          </a:xfrm>
          <a:prstGeom prst="rect">
            <a:avLst/>
          </a:prstGeom>
          <a:solidFill>
            <a:srgbClr val="C27BA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2120">
                <a:solidFill>
                  <a:srgbClr val="4C1130"/>
                </a:solidFill>
              </a:rPr>
              <a:t>Seguiment fluvial IV. Ubicació de punts d’acumulació i de pèrdua d’aigua superficial</a:t>
            </a:r>
            <a:endParaRPr b="1" sz="2120">
              <a:solidFill>
                <a:srgbClr val="4C1130"/>
              </a:solidFill>
            </a:endParaRPr>
          </a:p>
        </p:txBody>
      </p:sp>
      <p:sp>
        <p:nvSpPr>
          <p:cNvPr id="241" name="Google Shape;241;p29"/>
          <p:cNvSpPr txBox="1"/>
          <p:nvPr>
            <p:ph idx="1" type="body"/>
          </p:nvPr>
        </p:nvSpPr>
        <p:spPr>
          <a:xfrm>
            <a:off x="3120675" y="1019100"/>
            <a:ext cx="5711700" cy="3841800"/>
          </a:xfrm>
          <a:prstGeom prst="rect">
            <a:avLst/>
          </a:prstGeom>
          <a:solidFill>
            <a:srgbClr val="C27BA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62750" y="-2357100"/>
            <a:ext cx="9405900" cy="78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9"/>
          <p:cNvSpPr/>
          <p:nvPr/>
        </p:nvSpPr>
        <p:spPr>
          <a:xfrm>
            <a:off x="1462225" y="3816750"/>
            <a:ext cx="336375" cy="686725"/>
          </a:xfrm>
          <a:custGeom>
            <a:rect b="b" l="l" r="r" t="t"/>
            <a:pathLst>
              <a:path extrusionOk="0" h="27469" w="13455">
                <a:moveTo>
                  <a:pt x="13455" y="27469"/>
                </a:moveTo>
                <a:lnTo>
                  <a:pt x="9811" y="23545"/>
                </a:lnTo>
                <a:lnTo>
                  <a:pt x="7568" y="21863"/>
                </a:lnTo>
                <a:lnTo>
                  <a:pt x="3364" y="12333"/>
                </a:lnTo>
                <a:lnTo>
                  <a:pt x="4205" y="4485"/>
                </a:lnTo>
                <a:lnTo>
                  <a:pt x="0" y="0"/>
                </a:lnTo>
              </a:path>
            </a:pathLst>
          </a:custGeom>
          <a:noFill/>
          <a:ln cap="flat" cmpd="sng" w="38100">
            <a:solidFill>
              <a:srgbClr val="79A5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4" name="Google Shape;244;p29"/>
          <p:cNvSpPr/>
          <p:nvPr/>
        </p:nvSpPr>
        <p:spPr>
          <a:xfrm>
            <a:off x="1805600" y="4517500"/>
            <a:ext cx="112125" cy="189200"/>
          </a:xfrm>
          <a:custGeom>
            <a:rect b="b" l="l" r="r" t="t"/>
            <a:pathLst>
              <a:path extrusionOk="0" h="7568" w="4485">
                <a:moveTo>
                  <a:pt x="0" y="0"/>
                </a:moveTo>
                <a:lnTo>
                  <a:pt x="4485" y="7568"/>
                </a:lnTo>
              </a:path>
            </a:pathLst>
          </a:custGeom>
          <a:noFill/>
          <a:ln cap="flat" cmpd="sng" w="76200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5" name="Google Shape;245;p29"/>
          <p:cNvSpPr/>
          <p:nvPr/>
        </p:nvSpPr>
        <p:spPr>
          <a:xfrm>
            <a:off x="999725" y="2539050"/>
            <a:ext cx="203225" cy="84100"/>
          </a:xfrm>
          <a:custGeom>
            <a:rect b="b" l="l" r="r" t="t"/>
            <a:pathLst>
              <a:path extrusionOk="0" h="3364" w="8129">
                <a:moveTo>
                  <a:pt x="8129" y="3364"/>
                </a:moveTo>
                <a:lnTo>
                  <a:pt x="4485" y="0"/>
                </a:lnTo>
                <a:lnTo>
                  <a:pt x="0" y="0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6" name="Google Shape;246;p29"/>
          <p:cNvSpPr/>
          <p:nvPr/>
        </p:nvSpPr>
        <p:spPr>
          <a:xfrm>
            <a:off x="922650" y="2546050"/>
            <a:ext cx="70075" cy="231250"/>
          </a:xfrm>
          <a:custGeom>
            <a:rect b="b" l="l" r="r" t="t"/>
            <a:pathLst>
              <a:path extrusionOk="0" h="9250" w="2803">
                <a:moveTo>
                  <a:pt x="2803" y="0"/>
                </a:moveTo>
                <a:lnTo>
                  <a:pt x="0" y="9250"/>
                </a:lnTo>
              </a:path>
            </a:pathLst>
          </a:custGeom>
          <a:noFill/>
          <a:ln cap="flat" cmpd="sng" w="38100">
            <a:solidFill>
              <a:srgbClr val="79A5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7" name="Google Shape;247;p29"/>
          <p:cNvSpPr/>
          <p:nvPr/>
        </p:nvSpPr>
        <p:spPr>
          <a:xfrm>
            <a:off x="882950" y="2812350"/>
            <a:ext cx="28025" cy="70075"/>
          </a:xfrm>
          <a:custGeom>
            <a:rect b="b" l="l" r="r" t="t"/>
            <a:pathLst>
              <a:path extrusionOk="0" h="2803" w="1121">
                <a:moveTo>
                  <a:pt x="1121" y="0"/>
                </a:moveTo>
                <a:lnTo>
                  <a:pt x="0" y="2803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8" name="Google Shape;248;p29"/>
          <p:cNvSpPr/>
          <p:nvPr/>
        </p:nvSpPr>
        <p:spPr>
          <a:xfrm>
            <a:off x="889950" y="2903450"/>
            <a:ext cx="154175" cy="287300"/>
          </a:xfrm>
          <a:custGeom>
            <a:rect b="b" l="l" r="r" t="t"/>
            <a:pathLst>
              <a:path extrusionOk="0" h="11492" w="6167">
                <a:moveTo>
                  <a:pt x="0" y="0"/>
                </a:moveTo>
                <a:lnTo>
                  <a:pt x="6167" y="5325"/>
                </a:lnTo>
                <a:lnTo>
                  <a:pt x="6167" y="8128"/>
                </a:lnTo>
                <a:lnTo>
                  <a:pt x="2803" y="11492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9" name="Google Shape;249;p29"/>
          <p:cNvSpPr/>
          <p:nvPr/>
        </p:nvSpPr>
        <p:spPr>
          <a:xfrm>
            <a:off x="1212300" y="2634825"/>
            <a:ext cx="77075" cy="42025"/>
          </a:xfrm>
          <a:custGeom>
            <a:rect b="b" l="l" r="r" t="t"/>
            <a:pathLst>
              <a:path extrusionOk="0" h="1681" w="3083">
                <a:moveTo>
                  <a:pt x="0" y="0"/>
                </a:moveTo>
                <a:lnTo>
                  <a:pt x="3083" y="1681"/>
                </a:lnTo>
              </a:path>
            </a:pathLst>
          </a:cu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0" name="Google Shape;250;p29"/>
          <p:cNvSpPr/>
          <p:nvPr/>
        </p:nvSpPr>
        <p:spPr>
          <a:xfrm>
            <a:off x="1296375" y="2487650"/>
            <a:ext cx="7025" cy="182200"/>
          </a:xfrm>
          <a:custGeom>
            <a:rect b="b" l="l" r="r" t="t"/>
            <a:pathLst>
              <a:path extrusionOk="0" h="7288" w="281">
                <a:moveTo>
                  <a:pt x="0" y="7288"/>
                </a:moveTo>
                <a:lnTo>
                  <a:pt x="281" y="0"/>
                </a:lnTo>
              </a:path>
            </a:pathLst>
          </a:cu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1" name="Google Shape;251;p29"/>
          <p:cNvSpPr/>
          <p:nvPr/>
        </p:nvSpPr>
        <p:spPr>
          <a:xfrm>
            <a:off x="953025" y="3195425"/>
            <a:ext cx="189200" cy="406425"/>
          </a:xfrm>
          <a:custGeom>
            <a:rect b="b" l="l" r="r" t="t"/>
            <a:pathLst>
              <a:path extrusionOk="0" h="16257" w="7568">
                <a:moveTo>
                  <a:pt x="0" y="0"/>
                </a:moveTo>
                <a:lnTo>
                  <a:pt x="5886" y="4484"/>
                </a:lnTo>
                <a:lnTo>
                  <a:pt x="7568" y="9530"/>
                </a:lnTo>
                <a:lnTo>
                  <a:pt x="7568" y="16257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2" name="Google Shape;252;p29"/>
          <p:cNvSpPr/>
          <p:nvPr/>
        </p:nvSpPr>
        <p:spPr>
          <a:xfrm>
            <a:off x="1142225" y="3601850"/>
            <a:ext cx="252275" cy="154175"/>
          </a:xfrm>
          <a:custGeom>
            <a:rect b="b" l="l" r="r" t="t"/>
            <a:pathLst>
              <a:path extrusionOk="0" h="6167" w="10091">
                <a:moveTo>
                  <a:pt x="0" y="0"/>
                </a:moveTo>
                <a:lnTo>
                  <a:pt x="1682" y="2523"/>
                </a:lnTo>
                <a:lnTo>
                  <a:pt x="8129" y="2242"/>
                </a:lnTo>
                <a:lnTo>
                  <a:pt x="10091" y="6167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3" name="Google Shape;253;p29"/>
          <p:cNvSpPr/>
          <p:nvPr/>
        </p:nvSpPr>
        <p:spPr>
          <a:xfrm>
            <a:off x="1401500" y="3770025"/>
            <a:ext cx="63075" cy="56075"/>
          </a:xfrm>
          <a:custGeom>
            <a:rect b="b" l="l" r="r" t="t"/>
            <a:pathLst>
              <a:path extrusionOk="0" h="2243" w="2523">
                <a:moveTo>
                  <a:pt x="0" y="0"/>
                </a:moveTo>
                <a:lnTo>
                  <a:pt x="2523" y="2243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4" name="Google Shape;254;p29"/>
          <p:cNvSpPr/>
          <p:nvPr/>
        </p:nvSpPr>
        <p:spPr>
          <a:xfrm>
            <a:off x="1310400" y="2151300"/>
            <a:ext cx="91100" cy="329350"/>
          </a:xfrm>
          <a:custGeom>
            <a:rect b="b" l="l" r="r" t="t"/>
            <a:pathLst>
              <a:path extrusionOk="0" h="13174" w="3644">
                <a:moveTo>
                  <a:pt x="0" y="13174"/>
                </a:moveTo>
                <a:lnTo>
                  <a:pt x="3644" y="0"/>
                </a:lnTo>
              </a:path>
            </a:pathLst>
          </a:custGeom>
          <a:noFill/>
          <a:ln cap="flat" cmpd="sng" w="38100">
            <a:solidFill>
              <a:srgbClr val="79A5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5" name="Google Shape;255;p29"/>
          <p:cNvSpPr/>
          <p:nvPr/>
        </p:nvSpPr>
        <p:spPr>
          <a:xfrm>
            <a:off x="1212300" y="2578750"/>
            <a:ext cx="161175" cy="182200"/>
          </a:xfrm>
          <a:custGeom>
            <a:rect b="b" l="l" r="r" t="t"/>
            <a:pathLst>
              <a:path extrusionOk="0" h="7288" w="6447">
                <a:moveTo>
                  <a:pt x="0" y="4485"/>
                </a:moveTo>
                <a:lnTo>
                  <a:pt x="4765" y="7288"/>
                </a:lnTo>
                <a:lnTo>
                  <a:pt x="6447" y="2803"/>
                </a:lnTo>
                <a:lnTo>
                  <a:pt x="5606" y="0"/>
                </a:lnTo>
              </a:path>
            </a:pathLst>
          </a:custGeom>
          <a:noFill/>
          <a:ln cap="flat" cmpd="sng" w="38100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6" name="Google Shape;256;p29"/>
          <p:cNvSpPr/>
          <p:nvPr/>
        </p:nvSpPr>
        <p:spPr>
          <a:xfrm>
            <a:off x="777825" y="2742275"/>
            <a:ext cx="91100" cy="105100"/>
          </a:xfrm>
          <a:custGeom>
            <a:rect b="b" l="l" r="r" t="t"/>
            <a:pathLst>
              <a:path extrusionOk="0" h="4204" w="3644">
                <a:moveTo>
                  <a:pt x="0" y="0"/>
                </a:moveTo>
                <a:lnTo>
                  <a:pt x="3644" y="4204"/>
                </a:lnTo>
              </a:path>
            </a:pathLst>
          </a:custGeom>
          <a:noFill/>
          <a:ln cap="flat" cmpd="sng" w="28575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7" name="Google Shape;257;p29"/>
          <p:cNvSpPr/>
          <p:nvPr/>
        </p:nvSpPr>
        <p:spPr>
          <a:xfrm>
            <a:off x="1401500" y="1990125"/>
            <a:ext cx="105100" cy="140150"/>
          </a:xfrm>
          <a:custGeom>
            <a:rect b="b" l="l" r="r" t="t"/>
            <a:pathLst>
              <a:path extrusionOk="0" h="5606" w="4204">
                <a:moveTo>
                  <a:pt x="0" y="5606"/>
                </a:moveTo>
                <a:lnTo>
                  <a:pt x="4204" y="0"/>
                </a:lnTo>
              </a:path>
            </a:pathLst>
          </a:cu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8" name="Google Shape;258;p29"/>
          <p:cNvSpPr/>
          <p:nvPr/>
        </p:nvSpPr>
        <p:spPr>
          <a:xfrm>
            <a:off x="1338425" y="1849975"/>
            <a:ext cx="126150" cy="91100"/>
          </a:xfrm>
          <a:custGeom>
            <a:rect b="b" l="l" r="r" t="t"/>
            <a:pathLst>
              <a:path extrusionOk="0" h="3644" w="5046">
                <a:moveTo>
                  <a:pt x="0" y="0"/>
                </a:moveTo>
                <a:lnTo>
                  <a:pt x="5046" y="3644"/>
                </a:lnTo>
              </a:path>
            </a:pathLst>
          </a:custGeom>
          <a:noFill/>
          <a:ln cap="flat" cmpd="sng" w="28575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9" name="Google Shape;259;p29"/>
          <p:cNvSpPr/>
          <p:nvPr/>
        </p:nvSpPr>
        <p:spPr>
          <a:xfrm>
            <a:off x="1394500" y="1779900"/>
            <a:ext cx="105100" cy="56075"/>
          </a:xfrm>
          <a:custGeom>
            <a:rect b="b" l="l" r="r" t="t"/>
            <a:pathLst>
              <a:path extrusionOk="0" h="2243" w="4204">
                <a:moveTo>
                  <a:pt x="0" y="0"/>
                </a:moveTo>
                <a:lnTo>
                  <a:pt x="4204" y="2243"/>
                </a:lnTo>
              </a:path>
            </a:pathLst>
          </a:custGeom>
          <a:noFill/>
          <a:ln cap="flat" cmpd="sng" w="28575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0" name="Google Shape;260;p29"/>
          <p:cNvSpPr/>
          <p:nvPr/>
        </p:nvSpPr>
        <p:spPr>
          <a:xfrm>
            <a:off x="1359450" y="1807925"/>
            <a:ext cx="147150" cy="168200"/>
          </a:xfrm>
          <a:custGeom>
            <a:rect b="b" l="l" r="r" t="t"/>
            <a:pathLst>
              <a:path extrusionOk="0" h="6728" w="5886">
                <a:moveTo>
                  <a:pt x="0" y="0"/>
                </a:moveTo>
                <a:lnTo>
                  <a:pt x="4765" y="3364"/>
                </a:lnTo>
                <a:lnTo>
                  <a:pt x="5886" y="6728"/>
                </a:lnTo>
              </a:path>
            </a:pathLst>
          </a:custGeom>
          <a:noFill/>
          <a:ln cap="flat" cmpd="sng" w="38100">
            <a:solidFill>
              <a:srgbClr val="79A5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1" name="Google Shape;261;p29"/>
          <p:cNvSpPr/>
          <p:nvPr/>
        </p:nvSpPr>
        <p:spPr>
          <a:xfrm>
            <a:off x="1150150" y="1390650"/>
            <a:ext cx="202400" cy="411950"/>
          </a:xfrm>
          <a:custGeom>
            <a:rect b="b" l="l" r="r" t="t"/>
            <a:pathLst>
              <a:path extrusionOk="0" h="16478" w="8096">
                <a:moveTo>
                  <a:pt x="0" y="0"/>
                </a:moveTo>
                <a:lnTo>
                  <a:pt x="4381" y="13716"/>
                </a:lnTo>
                <a:lnTo>
                  <a:pt x="8096" y="16478"/>
                </a:ln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2" name="Google Shape;262;p29"/>
          <p:cNvSpPr/>
          <p:nvPr/>
        </p:nvSpPr>
        <p:spPr>
          <a:xfrm>
            <a:off x="1150150" y="1012825"/>
            <a:ext cx="42850" cy="383375"/>
          </a:xfrm>
          <a:custGeom>
            <a:rect b="b" l="l" r="r" t="t"/>
            <a:pathLst>
              <a:path extrusionOk="0" h="15335" w="1714">
                <a:moveTo>
                  <a:pt x="1714" y="0"/>
                </a:moveTo>
                <a:lnTo>
                  <a:pt x="0" y="9239"/>
                </a:lnTo>
                <a:lnTo>
                  <a:pt x="0" y="15335"/>
                </a:ln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3" name="Google Shape;263;p29"/>
          <p:cNvSpPr/>
          <p:nvPr/>
        </p:nvSpPr>
        <p:spPr>
          <a:xfrm>
            <a:off x="788200" y="581825"/>
            <a:ext cx="373850" cy="409575"/>
          </a:xfrm>
          <a:custGeom>
            <a:rect b="b" l="l" r="r" t="t"/>
            <a:pathLst>
              <a:path extrusionOk="0" h="16383" w="14954">
                <a:moveTo>
                  <a:pt x="14954" y="16383"/>
                </a:moveTo>
                <a:lnTo>
                  <a:pt x="11525" y="15716"/>
                </a:lnTo>
                <a:lnTo>
                  <a:pt x="5334" y="16002"/>
                </a:lnTo>
                <a:lnTo>
                  <a:pt x="1810" y="16288"/>
                </a:lnTo>
                <a:lnTo>
                  <a:pt x="0" y="14668"/>
                </a:lnTo>
                <a:lnTo>
                  <a:pt x="286" y="11620"/>
                </a:lnTo>
                <a:lnTo>
                  <a:pt x="1905" y="8763"/>
                </a:lnTo>
                <a:lnTo>
                  <a:pt x="7048" y="4381"/>
                </a:lnTo>
                <a:lnTo>
                  <a:pt x="13716" y="0"/>
                </a:ln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4" name="Google Shape;264;p29"/>
          <p:cNvSpPr/>
          <p:nvPr/>
        </p:nvSpPr>
        <p:spPr>
          <a:xfrm>
            <a:off x="759625" y="283375"/>
            <a:ext cx="447675" cy="297650"/>
          </a:xfrm>
          <a:custGeom>
            <a:rect b="b" l="l" r="r" t="t"/>
            <a:pathLst>
              <a:path extrusionOk="0" h="11906" w="17907">
                <a:moveTo>
                  <a:pt x="14859" y="11906"/>
                </a:moveTo>
                <a:lnTo>
                  <a:pt x="17050" y="9144"/>
                </a:lnTo>
                <a:lnTo>
                  <a:pt x="17907" y="5905"/>
                </a:lnTo>
                <a:lnTo>
                  <a:pt x="17526" y="3524"/>
                </a:lnTo>
                <a:lnTo>
                  <a:pt x="14859" y="3238"/>
                </a:lnTo>
                <a:lnTo>
                  <a:pt x="12573" y="4286"/>
                </a:lnTo>
                <a:lnTo>
                  <a:pt x="10477" y="7810"/>
                </a:lnTo>
                <a:lnTo>
                  <a:pt x="6667" y="10096"/>
                </a:lnTo>
                <a:lnTo>
                  <a:pt x="3238" y="11335"/>
                </a:lnTo>
                <a:lnTo>
                  <a:pt x="667" y="9715"/>
                </a:lnTo>
                <a:lnTo>
                  <a:pt x="0" y="6001"/>
                </a:lnTo>
                <a:lnTo>
                  <a:pt x="857" y="1524"/>
                </a:lnTo>
                <a:lnTo>
                  <a:pt x="2667" y="0"/>
                </a:ln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5" name="Google Shape;265;p29"/>
          <p:cNvSpPr/>
          <p:nvPr/>
        </p:nvSpPr>
        <p:spPr>
          <a:xfrm>
            <a:off x="488150" y="-105575"/>
            <a:ext cx="411975" cy="395300"/>
          </a:xfrm>
          <a:custGeom>
            <a:rect b="b" l="l" r="r" t="t"/>
            <a:pathLst>
              <a:path extrusionOk="0" h="15812" w="16479">
                <a:moveTo>
                  <a:pt x="13240" y="15812"/>
                </a:moveTo>
                <a:lnTo>
                  <a:pt x="16479" y="12002"/>
                </a:lnTo>
                <a:lnTo>
                  <a:pt x="15907" y="10668"/>
                </a:lnTo>
                <a:lnTo>
                  <a:pt x="13526" y="10001"/>
                </a:lnTo>
                <a:lnTo>
                  <a:pt x="5049" y="11049"/>
                </a:lnTo>
                <a:lnTo>
                  <a:pt x="3429" y="11049"/>
                </a:lnTo>
                <a:lnTo>
                  <a:pt x="2667" y="9620"/>
                </a:lnTo>
                <a:lnTo>
                  <a:pt x="3715" y="7334"/>
                </a:lnTo>
                <a:lnTo>
                  <a:pt x="5525" y="4572"/>
                </a:lnTo>
                <a:lnTo>
                  <a:pt x="4953" y="3048"/>
                </a:lnTo>
                <a:lnTo>
                  <a:pt x="0" y="0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6" name="Google Shape;266;p29"/>
          <p:cNvSpPr/>
          <p:nvPr/>
        </p:nvSpPr>
        <p:spPr>
          <a:xfrm>
            <a:off x="407200" y="-254000"/>
            <a:ext cx="240500" cy="159550"/>
          </a:xfrm>
          <a:custGeom>
            <a:rect b="b" l="l" r="r" t="t"/>
            <a:pathLst>
              <a:path extrusionOk="0" h="6382" w="9620">
                <a:moveTo>
                  <a:pt x="9620" y="0"/>
                </a:moveTo>
                <a:lnTo>
                  <a:pt x="6477" y="667"/>
                </a:lnTo>
                <a:lnTo>
                  <a:pt x="857" y="1238"/>
                </a:lnTo>
                <a:lnTo>
                  <a:pt x="0" y="2857"/>
                </a:lnTo>
                <a:lnTo>
                  <a:pt x="1714" y="4953"/>
                </a:lnTo>
                <a:lnTo>
                  <a:pt x="4096" y="6382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7" name="Google Shape;267;p29"/>
          <p:cNvSpPr/>
          <p:nvPr/>
        </p:nvSpPr>
        <p:spPr>
          <a:xfrm>
            <a:off x="1266825" y="2636050"/>
            <a:ext cx="70200" cy="70200"/>
          </a:xfrm>
          <a:prstGeom prst="ellipse">
            <a:avLst/>
          </a:prstGeom>
          <a:solidFill>
            <a:srgbClr val="1155CC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9"/>
          <p:cNvSpPr/>
          <p:nvPr/>
        </p:nvSpPr>
        <p:spPr>
          <a:xfrm>
            <a:off x="845350" y="2863050"/>
            <a:ext cx="63000" cy="56100"/>
          </a:xfrm>
          <a:prstGeom prst="ellipse">
            <a:avLst/>
          </a:prstGeom>
          <a:solidFill>
            <a:srgbClr val="1155CC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9"/>
          <p:cNvSpPr/>
          <p:nvPr/>
        </p:nvSpPr>
        <p:spPr>
          <a:xfrm>
            <a:off x="1102525" y="3424250"/>
            <a:ext cx="70075" cy="56075"/>
          </a:xfrm>
          <a:prstGeom prst="flowChartExtract">
            <a:avLst/>
          </a:prstGeom>
          <a:solidFill>
            <a:srgbClr val="FFFFFF"/>
          </a:solidFill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9"/>
          <p:cNvSpPr/>
          <p:nvPr/>
        </p:nvSpPr>
        <p:spPr>
          <a:xfrm>
            <a:off x="892975" y="2729700"/>
            <a:ext cx="63000" cy="56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9"/>
          <p:cNvSpPr/>
          <p:nvPr/>
        </p:nvSpPr>
        <p:spPr>
          <a:xfrm>
            <a:off x="1293025" y="2386800"/>
            <a:ext cx="42900" cy="912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9"/>
          <p:cNvSpPr/>
          <p:nvPr/>
        </p:nvSpPr>
        <p:spPr>
          <a:xfrm>
            <a:off x="1478750" y="1916900"/>
            <a:ext cx="42900" cy="56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9"/>
          <p:cNvSpPr/>
          <p:nvPr/>
        </p:nvSpPr>
        <p:spPr>
          <a:xfrm>
            <a:off x="1150150" y="977100"/>
            <a:ext cx="42900" cy="42000"/>
          </a:xfrm>
          <a:prstGeom prst="ellipse">
            <a:avLst/>
          </a:prstGeom>
          <a:solidFill>
            <a:srgbClr val="1155CC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9"/>
          <p:cNvSpPr/>
          <p:nvPr/>
        </p:nvSpPr>
        <p:spPr>
          <a:xfrm>
            <a:off x="1435900" y="3820325"/>
            <a:ext cx="63000" cy="56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1535900" y="3946525"/>
            <a:ext cx="42900" cy="840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9"/>
          <p:cNvSpPr/>
          <p:nvPr/>
        </p:nvSpPr>
        <p:spPr>
          <a:xfrm>
            <a:off x="1540675" y="4133050"/>
            <a:ext cx="63000" cy="702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684350" y="4391825"/>
            <a:ext cx="105000" cy="91200"/>
          </a:xfrm>
          <a:prstGeom prst="ellipse">
            <a:avLst/>
          </a:prstGeom>
          <a:solidFill>
            <a:srgbClr val="0000FF"/>
          </a:solidFill>
          <a:ln cap="flat" cmpd="sng" w="19050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9"/>
          <p:cNvSpPr/>
          <p:nvPr/>
        </p:nvSpPr>
        <p:spPr>
          <a:xfrm>
            <a:off x="1886750" y="4701375"/>
            <a:ext cx="171600" cy="159600"/>
          </a:xfrm>
          <a:prstGeom prst="ellipse">
            <a:avLst/>
          </a:prstGeom>
          <a:solidFill>
            <a:srgbClr val="D5A6BD"/>
          </a:solidFill>
          <a:ln cap="flat" cmpd="sng" w="19050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567525" y="-76200"/>
            <a:ext cx="70200" cy="1050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506000" y="28788"/>
            <a:ext cx="42875" cy="109525"/>
          </a:xfrm>
          <a:custGeom>
            <a:rect b="b" l="l" r="r" t="t"/>
            <a:pathLst>
              <a:path extrusionOk="0" h="4381" w="1715">
                <a:moveTo>
                  <a:pt x="0" y="4381"/>
                </a:moveTo>
                <a:lnTo>
                  <a:pt x="667" y="1714"/>
                </a:lnTo>
                <a:lnTo>
                  <a:pt x="1715" y="0"/>
                </a:lnTo>
              </a:path>
            </a:pathLst>
          </a:custGeom>
          <a:noFill/>
          <a:ln cap="flat" cmpd="sng" w="28575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1" name="Google Shape;281;p29"/>
          <p:cNvSpPr/>
          <p:nvPr/>
        </p:nvSpPr>
        <p:spPr>
          <a:xfrm>
            <a:off x="472275" y="-67475"/>
            <a:ext cx="90500" cy="57150"/>
          </a:xfrm>
          <a:custGeom>
            <a:rect b="b" l="l" r="r" t="t"/>
            <a:pathLst>
              <a:path extrusionOk="0" h="2286" w="3620">
                <a:moveTo>
                  <a:pt x="0" y="0"/>
                </a:moveTo>
                <a:lnTo>
                  <a:pt x="3620" y="2286"/>
                </a:lnTo>
              </a:path>
            </a:pathLst>
          </a:custGeom>
          <a:noFill/>
          <a:ln cap="flat" cmpd="sng" w="28575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2" name="Google Shape;282;p29"/>
          <p:cNvSpPr txBox="1"/>
          <p:nvPr/>
        </p:nvSpPr>
        <p:spPr>
          <a:xfrm>
            <a:off x="3569150" y="770825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9"/>
          <p:cNvSpPr/>
          <p:nvPr/>
        </p:nvSpPr>
        <p:spPr>
          <a:xfrm>
            <a:off x="3284725" y="1171025"/>
            <a:ext cx="411981" cy="329354"/>
          </a:xfrm>
          <a:custGeom>
            <a:rect b="b" l="l" r="r" t="t"/>
            <a:pathLst>
              <a:path extrusionOk="0" h="3644" w="5046">
                <a:moveTo>
                  <a:pt x="0" y="0"/>
                </a:moveTo>
                <a:lnTo>
                  <a:pt x="5046" y="3644"/>
                </a:lnTo>
              </a:path>
            </a:pathLst>
          </a:custGeom>
          <a:solidFill>
            <a:srgbClr val="EAD1DC"/>
          </a:solidFill>
          <a:ln cap="flat" cmpd="sng" w="76200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4" name="Google Shape;284;p29"/>
          <p:cNvSpPr/>
          <p:nvPr/>
        </p:nvSpPr>
        <p:spPr>
          <a:xfrm flipH="1">
            <a:off x="3344903" y="1688773"/>
            <a:ext cx="373847" cy="329350"/>
          </a:xfrm>
          <a:custGeom>
            <a:rect b="b" l="l" r="r" t="t"/>
            <a:pathLst>
              <a:path extrusionOk="0" h="13174" w="3644">
                <a:moveTo>
                  <a:pt x="0" y="13174"/>
                </a:moveTo>
                <a:lnTo>
                  <a:pt x="3644" y="0"/>
                </a:lnTo>
              </a:path>
            </a:pathLst>
          </a:custGeom>
          <a:noFill/>
          <a:ln cap="flat" cmpd="sng" w="76200">
            <a:solidFill>
              <a:srgbClr val="79A5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5" name="Google Shape;285;p29"/>
          <p:cNvSpPr/>
          <p:nvPr/>
        </p:nvSpPr>
        <p:spPr>
          <a:xfrm>
            <a:off x="5977475" y="1220075"/>
            <a:ext cx="336378" cy="231250"/>
          </a:xfrm>
          <a:custGeom>
            <a:rect b="b" l="l" r="r" t="t"/>
            <a:pathLst>
              <a:path extrusionOk="0" h="3364" w="8129">
                <a:moveTo>
                  <a:pt x="8129" y="3364"/>
                </a:moveTo>
                <a:lnTo>
                  <a:pt x="4485" y="0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6" name="Google Shape;286;p29"/>
          <p:cNvSpPr/>
          <p:nvPr/>
        </p:nvSpPr>
        <p:spPr>
          <a:xfrm flipH="1">
            <a:off x="5982880" y="1638001"/>
            <a:ext cx="336373" cy="287293"/>
          </a:xfrm>
          <a:custGeom>
            <a:rect b="b" l="l" r="r" t="t"/>
            <a:pathLst>
              <a:path extrusionOk="0" h="5606" w="4204">
                <a:moveTo>
                  <a:pt x="0" y="5606"/>
                </a:moveTo>
                <a:lnTo>
                  <a:pt x="4204" y="0"/>
                </a:lnTo>
              </a:path>
            </a:pathLst>
          </a:custGeom>
          <a:noFill/>
          <a:ln cap="flat" cmpd="sng" w="762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7" name="Google Shape;287;p29"/>
          <p:cNvSpPr/>
          <p:nvPr/>
        </p:nvSpPr>
        <p:spPr>
          <a:xfrm rot="10800000">
            <a:off x="3298050" y="2476050"/>
            <a:ext cx="322500" cy="5325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9"/>
          <p:cNvSpPr/>
          <p:nvPr/>
        </p:nvSpPr>
        <p:spPr>
          <a:xfrm rot="10800000">
            <a:off x="6007626" y="2571150"/>
            <a:ext cx="406500" cy="373200"/>
          </a:xfrm>
          <a:prstGeom prst="ellipse">
            <a:avLst/>
          </a:prstGeom>
          <a:solidFill>
            <a:srgbClr val="1155CC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9"/>
          <p:cNvSpPr/>
          <p:nvPr/>
        </p:nvSpPr>
        <p:spPr>
          <a:xfrm>
            <a:off x="3284763" y="3480563"/>
            <a:ext cx="411900" cy="395400"/>
          </a:xfrm>
          <a:prstGeom prst="ellipse">
            <a:avLst/>
          </a:prstGeom>
          <a:solidFill>
            <a:srgbClr val="0000FF"/>
          </a:solidFill>
          <a:ln cap="flat" cmpd="sng" w="19050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9"/>
          <p:cNvSpPr/>
          <p:nvPr/>
        </p:nvSpPr>
        <p:spPr>
          <a:xfrm>
            <a:off x="6007625" y="3487238"/>
            <a:ext cx="406500" cy="383400"/>
          </a:xfrm>
          <a:prstGeom prst="ellipse">
            <a:avLst/>
          </a:prstGeom>
          <a:solidFill>
            <a:srgbClr val="D5A6BD"/>
          </a:solidFill>
          <a:ln cap="flat" cmpd="sng" w="19050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9"/>
          <p:cNvSpPr/>
          <p:nvPr/>
        </p:nvSpPr>
        <p:spPr>
          <a:xfrm>
            <a:off x="3344900" y="4250825"/>
            <a:ext cx="447675" cy="373200"/>
          </a:xfrm>
          <a:prstGeom prst="flowChartExtract">
            <a:avLst/>
          </a:prstGeom>
          <a:solidFill>
            <a:srgbClr val="FFFFFF"/>
          </a:solidFill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9"/>
          <p:cNvSpPr txBox="1"/>
          <p:nvPr/>
        </p:nvSpPr>
        <p:spPr>
          <a:xfrm>
            <a:off x="3940125" y="1097125"/>
            <a:ext cx="1740600" cy="4002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C1130"/>
                </a:solidFill>
              </a:rPr>
              <a:t>Bosc de ribera </a:t>
            </a:r>
            <a:endParaRPr b="1">
              <a:solidFill>
                <a:srgbClr val="4C1130"/>
              </a:solidFill>
            </a:endParaRPr>
          </a:p>
        </p:txBody>
      </p:sp>
      <p:sp>
        <p:nvSpPr>
          <p:cNvPr id="293" name="Google Shape;293;p29"/>
          <p:cNvSpPr txBox="1"/>
          <p:nvPr/>
        </p:nvSpPr>
        <p:spPr>
          <a:xfrm>
            <a:off x="3961575" y="1698725"/>
            <a:ext cx="1740600" cy="5541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4C1130"/>
                </a:solidFill>
              </a:rPr>
              <a:t>Llera amb vegetació herbàcia</a:t>
            </a:r>
            <a:endParaRPr b="1" sz="1200">
              <a:solidFill>
                <a:srgbClr val="4C1130"/>
              </a:solidFill>
            </a:endParaRPr>
          </a:p>
        </p:txBody>
      </p:sp>
      <p:sp>
        <p:nvSpPr>
          <p:cNvPr id="294" name="Google Shape;294;p29"/>
          <p:cNvSpPr txBox="1"/>
          <p:nvPr/>
        </p:nvSpPr>
        <p:spPr>
          <a:xfrm>
            <a:off x="6638425" y="1097125"/>
            <a:ext cx="1740600" cy="4002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C1130"/>
                </a:solidFill>
              </a:rPr>
              <a:t>Llera amb còdols</a:t>
            </a:r>
            <a:endParaRPr b="1">
              <a:solidFill>
                <a:srgbClr val="4C1130"/>
              </a:solidFill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6624425" y="1698725"/>
            <a:ext cx="1754700" cy="5850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4C1130"/>
                </a:solidFill>
              </a:rPr>
              <a:t>Llera amb grans blocs de pedra</a:t>
            </a:r>
            <a:endParaRPr b="1" sz="1300">
              <a:solidFill>
                <a:srgbClr val="4C1130"/>
              </a:solidFill>
            </a:endParaRPr>
          </a:p>
        </p:txBody>
      </p:sp>
      <p:sp>
        <p:nvSpPr>
          <p:cNvPr id="296" name="Google Shape;296;p29"/>
          <p:cNvSpPr txBox="1"/>
          <p:nvPr/>
        </p:nvSpPr>
        <p:spPr>
          <a:xfrm>
            <a:off x="3961575" y="2532050"/>
            <a:ext cx="1740600" cy="6156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C1130"/>
                </a:solidFill>
              </a:rPr>
              <a:t>Bassa temporal somera</a:t>
            </a:r>
            <a:endParaRPr b="1">
              <a:solidFill>
                <a:srgbClr val="4C1130"/>
              </a:solidFill>
            </a:endParaRPr>
          </a:p>
        </p:txBody>
      </p:sp>
      <p:sp>
        <p:nvSpPr>
          <p:cNvPr id="297" name="Google Shape;297;p29"/>
          <p:cNvSpPr txBox="1"/>
          <p:nvPr/>
        </p:nvSpPr>
        <p:spPr>
          <a:xfrm>
            <a:off x="6652450" y="2546050"/>
            <a:ext cx="1754700" cy="6156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C1130"/>
                </a:solidFill>
              </a:rPr>
              <a:t>Bassa temporal fonda</a:t>
            </a:r>
            <a:endParaRPr b="1">
              <a:solidFill>
                <a:srgbClr val="4C1130"/>
              </a:solidFill>
            </a:endParaRPr>
          </a:p>
        </p:txBody>
      </p:sp>
      <p:sp>
        <p:nvSpPr>
          <p:cNvPr id="298" name="Google Shape;298;p29"/>
          <p:cNvSpPr txBox="1"/>
          <p:nvPr/>
        </p:nvSpPr>
        <p:spPr>
          <a:xfrm>
            <a:off x="3989600" y="3327950"/>
            <a:ext cx="1691100" cy="6465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4C1130"/>
                </a:solidFill>
              </a:rPr>
              <a:t>Aigua dolça permanent</a:t>
            </a:r>
            <a:endParaRPr b="1" sz="1500">
              <a:solidFill>
                <a:srgbClr val="4C1130"/>
              </a:solidFill>
            </a:endParaRPr>
          </a:p>
        </p:txBody>
      </p:sp>
      <p:sp>
        <p:nvSpPr>
          <p:cNvPr id="299" name="Google Shape;299;p29"/>
          <p:cNvSpPr txBox="1"/>
          <p:nvPr/>
        </p:nvSpPr>
        <p:spPr>
          <a:xfrm>
            <a:off x="6680475" y="3344900"/>
            <a:ext cx="1698600" cy="6465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4C1130"/>
                </a:solidFill>
              </a:rPr>
              <a:t>Aigua salobre permanent</a:t>
            </a:r>
            <a:endParaRPr b="1" sz="1500">
              <a:solidFill>
                <a:srgbClr val="4C1130"/>
              </a:solidFill>
            </a:endParaRPr>
          </a:p>
        </p:txBody>
      </p:sp>
      <p:sp>
        <p:nvSpPr>
          <p:cNvPr id="300" name="Google Shape;300;p29"/>
          <p:cNvSpPr txBox="1"/>
          <p:nvPr/>
        </p:nvSpPr>
        <p:spPr>
          <a:xfrm>
            <a:off x="3989600" y="4120050"/>
            <a:ext cx="4417500" cy="6771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FF0000"/>
                </a:solidFill>
              </a:rPr>
              <a:t>Àrea de pèrdua de cabal superficial (filtració i evaporació)</a:t>
            </a:r>
            <a:endParaRPr b="1"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0"/>
          <p:cNvSpPr txBox="1"/>
          <p:nvPr/>
        </p:nvSpPr>
        <p:spPr>
          <a:xfrm>
            <a:off x="0" y="1152475"/>
            <a:ext cx="201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Connexió  amb els</a:t>
            </a:r>
            <a:endParaRPr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09" name="Google Shape;309;p30"/>
          <p:cNvSpPr txBox="1"/>
          <p:nvPr/>
        </p:nvSpPr>
        <p:spPr>
          <a:xfrm>
            <a:off x="1934075" y="2200350"/>
            <a:ext cx="201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"/>
          <p:cNvSpPr txBox="1"/>
          <p:nvPr>
            <p:ph type="title"/>
          </p:nvPr>
        </p:nvSpPr>
        <p:spPr>
          <a:xfrm>
            <a:off x="311700" y="210225"/>
            <a:ext cx="8520600" cy="7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Com pots participar en el Corredor Ecològic del Foix?</a:t>
            </a:r>
            <a:endParaRPr b="1" sz="11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133"/>
              <a:t>doncs assumint algun d’aquests rols:</a:t>
            </a:r>
            <a:endParaRPr i="1" sz="11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i="1"/>
          </a:p>
        </p:txBody>
      </p:sp>
      <p:sp>
        <p:nvSpPr>
          <p:cNvPr id="316" name="Google Shape;316;p31"/>
          <p:cNvSpPr txBox="1"/>
          <p:nvPr/>
        </p:nvSpPr>
        <p:spPr>
          <a:xfrm>
            <a:off x="7672500" y="989700"/>
            <a:ext cx="1159800" cy="6465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Si ets propietari d’un terreny a la conca del Foix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17" name="Google Shape;317;p31"/>
          <p:cNvSpPr txBox="1"/>
          <p:nvPr/>
        </p:nvSpPr>
        <p:spPr>
          <a:xfrm>
            <a:off x="6911525" y="1965875"/>
            <a:ext cx="2038500" cy="6465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000">
                <a:solidFill>
                  <a:srgbClr val="FFFFFF"/>
                </a:solidFill>
              </a:rPr>
              <a:t>Cedint-ne una part o donant-hi permís per fer-hi restauracions ambientals</a:t>
            </a:r>
            <a:endParaRPr i="1" sz="1000">
              <a:solidFill>
                <a:srgbClr val="FFFFFF"/>
              </a:solidFill>
            </a:endParaRPr>
          </a:p>
        </p:txBody>
      </p:sp>
      <p:cxnSp>
        <p:nvCxnSpPr>
          <p:cNvPr id="318" name="Google Shape;318;p31"/>
          <p:cNvCxnSpPr>
            <a:stCxn id="316" idx="2"/>
          </p:cNvCxnSpPr>
          <p:nvPr/>
        </p:nvCxnSpPr>
        <p:spPr>
          <a:xfrm>
            <a:off x="8252400" y="1636200"/>
            <a:ext cx="72600" cy="339900"/>
          </a:xfrm>
          <a:prstGeom prst="straightConnector1">
            <a:avLst/>
          </a:prstGeom>
          <a:noFill/>
          <a:ln cap="flat" cmpd="sng" w="114300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9" name="Google Shape;319;p31"/>
          <p:cNvSpPr txBox="1"/>
          <p:nvPr/>
        </p:nvSpPr>
        <p:spPr>
          <a:xfrm>
            <a:off x="5199550" y="835800"/>
            <a:ext cx="2133600" cy="492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si sou una entitat ecologista, social, cultural...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20" name="Google Shape;320;p31"/>
          <p:cNvSpPr txBox="1"/>
          <p:nvPr/>
        </p:nvSpPr>
        <p:spPr>
          <a:xfrm>
            <a:off x="4183350" y="1949725"/>
            <a:ext cx="2522700" cy="646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000">
                <a:solidFill>
                  <a:srgbClr val="FFFFFF"/>
                </a:solidFill>
              </a:rPr>
              <a:t>Adheriu-vos al Projecte del Corredor i assumiu o col·laboreu en l’execució d’alguna de les seves parts</a:t>
            </a:r>
            <a:endParaRPr i="1" sz="1000">
              <a:solidFill>
                <a:srgbClr val="FFFFFF"/>
              </a:solidFill>
            </a:endParaRPr>
          </a:p>
        </p:txBody>
      </p:sp>
      <p:cxnSp>
        <p:nvCxnSpPr>
          <p:cNvPr id="321" name="Google Shape;321;p31"/>
          <p:cNvCxnSpPr>
            <a:stCxn id="319" idx="2"/>
          </p:cNvCxnSpPr>
          <p:nvPr/>
        </p:nvCxnSpPr>
        <p:spPr>
          <a:xfrm flipH="1">
            <a:off x="5984350" y="1328400"/>
            <a:ext cx="282000" cy="699000"/>
          </a:xfrm>
          <a:prstGeom prst="straightConnector1">
            <a:avLst/>
          </a:prstGeom>
          <a:noFill/>
          <a:ln cap="flat" cmpd="sng" w="762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2" name="Google Shape;322;p31"/>
          <p:cNvSpPr txBox="1"/>
          <p:nvPr/>
        </p:nvSpPr>
        <p:spPr>
          <a:xfrm>
            <a:off x="7565975" y="2788125"/>
            <a:ext cx="879600" cy="4002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ROURE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23" name="Google Shape;323;p31"/>
          <p:cNvCxnSpPr>
            <a:endCxn id="322" idx="0"/>
          </p:cNvCxnSpPr>
          <p:nvPr/>
        </p:nvCxnSpPr>
        <p:spPr>
          <a:xfrm flipH="1">
            <a:off x="8005775" y="2438625"/>
            <a:ext cx="179100" cy="349500"/>
          </a:xfrm>
          <a:prstGeom prst="straightConnector1">
            <a:avLst/>
          </a:prstGeom>
          <a:noFill/>
          <a:ln cap="flat" cmpd="sng" w="114300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4" name="Google Shape;324;p31"/>
          <p:cNvSpPr txBox="1"/>
          <p:nvPr/>
        </p:nvSpPr>
        <p:spPr>
          <a:xfrm>
            <a:off x="238250" y="589075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1"/>
          <p:cNvSpPr txBox="1"/>
          <p:nvPr/>
        </p:nvSpPr>
        <p:spPr>
          <a:xfrm>
            <a:off x="557975" y="2768013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6" name="Google Shape;3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6525" y="3477750"/>
            <a:ext cx="2038500" cy="1528875"/>
          </a:xfrm>
          <a:prstGeom prst="rect">
            <a:avLst/>
          </a:prstGeom>
          <a:noFill/>
          <a:ln cap="flat" cmpd="sng" w="762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27" name="Google Shape;327;p31"/>
          <p:cNvCxnSpPr/>
          <p:nvPr/>
        </p:nvCxnSpPr>
        <p:spPr>
          <a:xfrm>
            <a:off x="112125" y="392425"/>
            <a:ext cx="1345500" cy="134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31"/>
          <p:cNvCxnSpPr>
            <a:endCxn id="326" idx="0"/>
          </p:cNvCxnSpPr>
          <p:nvPr/>
        </p:nvCxnSpPr>
        <p:spPr>
          <a:xfrm>
            <a:off x="7890575" y="3167250"/>
            <a:ext cx="115200" cy="310500"/>
          </a:xfrm>
          <a:prstGeom prst="straightConnector1">
            <a:avLst/>
          </a:prstGeom>
          <a:noFill/>
          <a:ln cap="flat" cmpd="sng" w="76200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9" name="Google Shape;3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5550" y="2947582"/>
            <a:ext cx="1345500" cy="2021368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0" name="Google Shape;330;p31"/>
          <p:cNvSpPr txBox="1"/>
          <p:nvPr/>
        </p:nvSpPr>
        <p:spPr>
          <a:xfrm>
            <a:off x="4078350" y="2760950"/>
            <a:ext cx="949500" cy="4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GUINEU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31" name="Google Shape;331;p31"/>
          <p:cNvCxnSpPr>
            <a:stCxn id="330" idx="2"/>
          </p:cNvCxnSpPr>
          <p:nvPr/>
        </p:nvCxnSpPr>
        <p:spPr>
          <a:xfrm>
            <a:off x="4553100" y="3161150"/>
            <a:ext cx="688500" cy="174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31"/>
          <p:cNvCxnSpPr>
            <a:stCxn id="330" idx="3"/>
          </p:cNvCxnSpPr>
          <p:nvPr/>
        </p:nvCxnSpPr>
        <p:spPr>
          <a:xfrm flipH="1" rot="10800000">
            <a:off x="5027850" y="2578850"/>
            <a:ext cx="227700" cy="3822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3" name="Google Shape;333;p31"/>
          <p:cNvSpPr txBox="1"/>
          <p:nvPr/>
        </p:nvSpPr>
        <p:spPr>
          <a:xfrm>
            <a:off x="3840125" y="738125"/>
            <a:ext cx="1084200" cy="954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si hi vols participar en seguiments fluvial, de fauna o flora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334" name="Google Shape;334;p31"/>
          <p:cNvCxnSpPr>
            <a:endCxn id="320" idx="0"/>
          </p:cNvCxnSpPr>
          <p:nvPr/>
        </p:nvCxnSpPr>
        <p:spPr>
          <a:xfrm>
            <a:off x="4779000" y="1582525"/>
            <a:ext cx="665700" cy="3672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5" name="Google Shape;335;p31"/>
          <p:cNvSpPr txBox="1"/>
          <p:nvPr/>
        </p:nvSpPr>
        <p:spPr>
          <a:xfrm>
            <a:off x="1751875" y="989275"/>
            <a:ext cx="1794000" cy="8004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si vols participar en tasques de plantació, manteniment, extracció d’exòtiques o retirada de residus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336" name="Google Shape;33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9750" y="3530977"/>
            <a:ext cx="2133601" cy="1422424"/>
          </a:xfrm>
          <a:prstGeom prst="rect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37" name="Google Shape;337;p31"/>
          <p:cNvCxnSpPr/>
          <p:nvPr/>
        </p:nvCxnSpPr>
        <p:spPr>
          <a:xfrm>
            <a:off x="2788975" y="3952225"/>
            <a:ext cx="1345500" cy="134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31"/>
          <p:cNvCxnSpPr>
            <a:stCxn id="335" idx="2"/>
            <a:endCxn id="336" idx="0"/>
          </p:cNvCxnSpPr>
          <p:nvPr/>
        </p:nvCxnSpPr>
        <p:spPr>
          <a:xfrm>
            <a:off x="2648875" y="1789675"/>
            <a:ext cx="467700" cy="1741200"/>
          </a:xfrm>
          <a:prstGeom prst="straightConnector1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9" name="Google Shape;339;p31"/>
          <p:cNvSpPr txBox="1"/>
          <p:nvPr/>
        </p:nvSpPr>
        <p:spPr>
          <a:xfrm>
            <a:off x="2601700" y="2850750"/>
            <a:ext cx="1084200" cy="4002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SENGLAR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40" name="Google Shape;340;p31"/>
          <p:cNvSpPr txBox="1"/>
          <p:nvPr/>
        </p:nvSpPr>
        <p:spPr>
          <a:xfrm>
            <a:off x="204975" y="912750"/>
            <a:ext cx="1159800" cy="8004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si vols participar en la recol·lecció i sembra directa de glans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41" name="Google Shape;341;p31"/>
          <p:cNvSpPr txBox="1"/>
          <p:nvPr/>
        </p:nvSpPr>
        <p:spPr>
          <a:xfrm>
            <a:off x="2032175" y="1971450"/>
            <a:ext cx="1945800" cy="492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000">
                <a:solidFill>
                  <a:srgbClr val="FFFFFF"/>
                </a:solidFill>
              </a:rPr>
              <a:t>Vine a les Jornades hivernals i primaverals d’ARBA</a:t>
            </a:r>
            <a:endParaRPr i="1" sz="1000">
              <a:solidFill>
                <a:srgbClr val="FFFFFF"/>
              </a:solidFill>
            </a:endParaRPr>
          </a:p>
        </p:txBody>
      </p:sp>
      <p:sp>
        <p:nvSpPr>
          <p:cNvPr id="342" name="Google Shape;342;p31"/>
          <p:cNvSpPr txBox="1"/>
          <p:nvPr/>
        </p:nvSpPr>
        <p:spPr>
          <a:xfrm>
            <a:off x="236600" y="1851600"/>
            <a:ext cx="1345500" cy="4926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000">
                <a:solidFill>
                  <a:srgbClr val="FFFFFF"/>
                </a:solidFill>
              </a:rPr>
              <a:t>Vine a les Jornades Belloteres de tardor</a:t>
            </a:r>
            <a:endParaRPr i="1" sz="1000">
              <a:solidFill>
                <a:srgbClr val="FFFFFF"/>
              </a:solidFill>
            </a:endParaRPr>
          </a:p>
        </p:txBody>
      </p:sp>
      <p:cxnSp>
        <p:nvCxnSpPr>
          <p:cNvPr id="343" name="Google Shape;343;p31"/>
          <p:cNvCxnSpPr>
            <a:stCxn id="340" idx="2"/>
            <a:endCxn id="342" idx="0"/>
          </p:cNvCxnSpPr>
          <p:nvPr/>
        </p:nvCxnSpPr>
        <p:spPr>
          <a:xfrm>
            <a:off x="784875" y="1713150"/>
            <a:ext cx="124500" cy="138600"/>
          </a:xfrm>
          <a:prstGeom prst="straightConnector1">
            <a:avLst/>
          </a:prstGeom>
          <a:noFill/>
          <a:ln cap="flat" cmpd="sng" w="76200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44" name="Google Shape;34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2845100"/>
            <a:ext cx="1422800" cy="2134200"/>
          </a:xfrm>
          <a:prstGeom prst="rect">
            <a:avLst/>
          </a:prstGeom>
          <a:noFill/>
          <a:ln cap="flat" cmpd="sng" w="7620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5" name="Google Shape;345;p31"/>
          <p:cNvSpPr txBox="1"/>
          <p:nvPr/>
        </p:nvSpPr>
        <p:spPr>
          <a:xfrm>
            <a:off x="995075" y="2458325"/>
            <a:ext cx="879600" cy="400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GAIG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46" name="Google Shape;346;p31"/>
          <p:cNvCxnSpPr>
            <a:endCxn id="345" idx="1"/>
          </p:cNvCxnSpPr>
          <p:nvPr/>
        </p:nvCxnSpPr>
        <p:spPr>
          <a:xfrm>
            <a:off x="909275" y="2344325"/>
            <a:ext cx="85800" cy="314100"/>
          </a:xfrm>
          <a:prstGeom prst="straightConnector1">
            <a:avLst/>
          </a:prstGeom>
          <a:noFill/>
          <a:ln cap="flat" cmpd="sng" w="76200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4"/>
          <p:cNvSpPr txBox="1"/>
          <p:nvPr>
            <p:ph idx="1" type="body"/>
          </p:nvPr>
        </p:nvSpPr>
        <p:spPr>
          <a:xfrm>
            <a:off x="311700" y="4200350"/>
            <a:ext cx="8520600" cy="7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/>
              <a:t>Associació per la Recuperació del Bosc Autòcton al Sistema Litoral Català 2017</a:t>
            </a:r>
            <a:endParaRPr b="1"/>
          </a:p>
        </p:txBody>
      </p:sp>
      <p:pic>
        <p:nvPicPr>
          <p:cNvPr id="90" name="Google Shape;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608" y="445027"/>
            <a:ext cx="3958351" cy="37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2"/>
          <p:cNvSpPr txBox="1"/>
          <p:nvPr>
            <p:ph idx="1" type="subTitle"/>
          </p:nvPr>
        </p:nvSpPr>
        <p:spPr>
          <a:xfrm>
            <a:off x="311700" y="3723325"/>
            <a:ext cx="8520600" cy="868800"/>
          </a:xfrm>
          <a:prstGeom prst="rect">
            <a:avLst/>
          </a:prstGeom>
          <a:solidFill>
            <a:srgbClr val="191919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Interessats en adherir-se, participar o aportar informació útil al projecte del Corredor Ecològic del Foix escribiu a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arbasistemalitoral@gmail.com</a:t>
            </a:r>
            <a:endParaRPr/>
          </a:p>
        </p:txBody>
      </p:sp>
      <p:pic>
        <p:nvPicPr>
          <p:cNvPr id="353" name="Google Shape;3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086" y="-42487"/>
            <a:ext cx="3822764" cy="362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 txBox="1"/>
          <p:nvPr/>
        </p:nvSpPr>
        <p:spPr>
          <a:xfrm>
            <a:off x="224250" y="392425"/>
            <a:ext cx="2368500" cy="15699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FFFFFF"/>
                </a:solidFill>
              </a:rPr>
              <a:t>ESTRATÈGIES DE RESTAURACIÓ AMBIENTAL D’HÀBITATS DEGRADATS</a:t>
            </a:r>
            <a:endParaRPr b="1" sz="1800">
              <a:solidFill>
                <a:srgbClr val="FFFFFF"/>
              </a:solidFill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0275" y="44325"/>
            <a:ext cx="2298300" cy="35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25925"/>
            <a:ext cx="3795075" cy="24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/>
        </p:nvSpPr>
        <p:spPr>
          <a:xfrm>
            <a:off x="224250" y="1864000"/>
            <a:ext cx="2144400" cy="677100"/>
          </a:xfrm>
          <a:prstGeom prst="rect">
            <a:avLst/>
          </a:prstGeom>
          <a:solidFill>
            <a:srgbClr val="783F0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600">
                <a:solidFill>
                  <a:srgbClr val="FFFFFF"/>
                </a:solidFill>
              </a:rPr>
              <a:t>Sembra directa de gla de roure o alzina</a:t>
            </a:r>
            <a:endParaRPr i="1" sz="1600">
              <a:solidFill>
                <a:srgbClr val="FFFFFF"/>
              </a:solidFill>
            </a:endParaRPr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8575" y="44325"/>
            <a:ext cx="2698547" cy="35981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2817000" y="445025"/>
            <a:ext cx="3875100" cy="43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r>
              <a:rPr i="1" lang="es" sz="1600">
                <a:solidFill>
                  <a:srgbClr val="FFFFFF"/>
                </a:solidFill>
              </a:rPr>
              <a:t>Conreu i plantació de planta autòctona</a:t>
            </a:r>
            <a:endParaRPr i="1" sz="1600">
              <a:solidFill>
                <a:srgbClr val="FFFFFF"/>
              </a:solidFill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3675" y="3489725"/>
            <a:ext cx="2632428" cy="1693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/>
          <p:nvPr/>
        </p:nvSpPr>
        <p:spPr>
          <a:xfrm>
            <a:off x="6040450" y="3699950"/>
            <a:ext cx="1443600" cy="7851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FF0000"/>
                </a:solidFill>
              </a:rPr>
              <a:t>MITIGACIÓ D’IMPACTES AMBIENTALS</a:t>
            </a:r>
            <a:endParaRPr b="1" sz="1300">
              <a:solidFill>
                <a:srgbClr val="FF0000"/>
              </a:solidFill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1725" y="1527625"/>
            <a:ext cx="2144399" cy="21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/>
          <p:nvPr/>
        </p:nvSpPr>
        <p:spPr>
          <a:xfrm>
            <a:off x="6937425" y="532575"/>
            <a:ext cx="2076000" cy="7080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</a:rPr>
              <a:t>Acotament d’arees en regeneració</a:t>
            </a:r>
            <a:endParaRPr sz="1700">
              <a:solidFill>
                <a:srgbClr val="FFFFFF"/>
              </a:solidFill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84050" y="2791425"/>
            <a:ext cx="2554448" cy="1693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7624150" y="4512825"/>
            <a:ext cx="1443600" cy="5541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200">
                <a:solidFill>
                  <a:srgbClr val="FFFFFF"/>
                </a:solidFill>
              </a:rPr>
              <a:t>Seguiment i foment de fauna</a:t>
            </a:r>
            <a:endParaRPr i="1" sz="1200">
              <a:solidFill>
                <a:srgbClr val="FFFFFF"/>
              </a:solidFill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42350" y="4435875"/>
            <a:ext cx="1645525" cy="7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311700" y="445025"/>
            <a:ext cx="3388200" cy="12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2220"/>
              <a:t>ACOTAMENT D’ÀREES EN REGENERACIÓ</a:t>
            </a:r>
            <a:endParaRPr b="1" sz="2220"/>
          </a:p>
        </p:txBody>
      </p:sp>
      <p:sp>
        <p:nvSpPr>
          <p:cNvPr id="115" name="Google Shape;115;p16"/>
          <p:cNvSpPr txBox="1"/>
          <p:nvPr>
            <p:ph idx="1" type="body"/>
          </p:nvPr>
        </p:nvSpPr>
        <p:spPr>
          <a:xfrm>
            <a:off x="311700" y="1275375"/>
            <a:ext cx="3388200" cy="32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/>
              <a:t>L’acotament permet l’establiment de vegetació pionera, les llavors de la qual hi arriben primer amb el vent, sistemes mecànics i en última instància transportada per la fauna.</a:t>
            </a:r>
            <a:endParaRPr sz="1700"/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-"/>
            </a:pPr>
            <a:r>
              <a:rPr b="1" lang="es" sz="1700"/>
              <a:t>Sistemes dunars i prats salins</a:t>
            </a:r>
            <a:endParaRPr b="1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b="1" lang="es" sz="1700"/>
              <a:t>Àrees incendiades</a:t>
            </a:r>
            <a:endParaRPr b="1" sz="1700"/>
          </a:p>
        </p:txBody>
      </p:sp>
      <p:pic>
        <p:nvPicPr>
          <p:cNvPr id="116" name="Google Shape;11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292" y="0"/>
            <a:ext cx="516083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/>
        </p:nvSpPr>
        <p:spPr>
          <a:xfrm>
            <a:off x="6685150" y="2466650"/>
            <a:ext cx="22845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600"/>
              <a:t>Sistema dunar i sorral en expansió gracies a l’acordonament a la platja de les Salines.</a:t>
            </a:r>
            <a:endParaRPr b="1"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600"/>
              <a:t>La recuperació de vegetació marina és una prioritat davant el retrocès del litoral.</a:t>
            </a:r>
            <a:endParaRPr b="1" i="1" sz="1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4100" y="-644700"/>
            <a:ext cx="3943233" cy="57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5050" y="2937900"/>
            <a:ext cx="3344700" cy="2220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9297" y="2915100"/>
            <a:ext cx="3344704" cy="222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2161" y="0"/>
            <a:ext cx="2231838" cy="29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3405650" y="-9300"/>
            <a:ext cx="3506700" cy="29244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900">
                <a:solidFill>
                  <a:srgbClr val="FFFFFF"/>
                </a:solidFill>
              </a:rPr>
              <a:t>LA SEMBRA DIRECTA DE GLA DE ROURE O ALZINA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s">
                <a:solidFill>
                  <a:srgbClr val="FFFFFF"/>
                </a:solidFill>
              </a:rPr>
              <a:t>Tècnica basada en el fenòmen de successió ecològica de màquia arbustiva a alzinar/roureda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s">
                <a:solidFill>
                  <a:srgbClr val="FFFFFF"/>
                </a:solidFill>
              </a:rPr>
              <a:t>Imitació del mètode de dispersió natural dels arbres Quercus, en el qual hi participen animals enmagatzemadors com el gaig</a:t>
            </a:r>
            <a:endParaRPr>
              <a:solidFill>
                <a:srgbClr val="FFFF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50" y="2571754"/>
            <a:ext cx="3335051" cy="2494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50" y="-2"/>
            <a:ext cx="3335051" cy="24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1850" y="1143594"/>
            <a:ext cx="5230449" cy="392283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/>
          <p:nvPr/>
        </p:nvSpPr>
        <p:spPr>
          <a:xfrm>
            <a:off x="3573825" y="126225"/>
            <a:ext cx="5185500" cy="831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FFFFFF"/>
                </a:solidFill>
              </a:rPr>
              <a:t>Viver de la Fita del Terme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Camí Vell de Cubelles, conreu de 56 espècies autòctones de la conca del Foix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/>
          <p:nvPr>
            <p:ph type="title"/>
          </p:nvPr>
        </p:nvSpPr>
        <p:spPr>
          <a:xfrm>
            <a:off x="311700" y="295275"/>
            <a:ext cx="4957800" cy="601800"/>
          </a:xfrm>
          <a:prstGeom prst="rect">
            <a:avLst/>
          </a:prstGeom>
          <a:solidFill>
            <a:srgbClr val="502C07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855">
                <a:solidFill>
                  <a:srgbClr val="FFFFFF"/>
                </a:solidFill>
              </a:rPr>
              <a:t>La Plantació en Laberint</a:t>
            </a:r>
            <a:endParaRPr sz="3355">
              <a:solidFill>
                <a:srgbClr val="FFFFFF"/>
              </a:solidFill>
            </a:endParaRPr>
          </a:p>
        </p:txBody>
      </p:sp>
      <p:sp>
        <p:nvSpPr>
          <p:cNvPr id="144" name="Google Shape;144;p19"/>
          <p:cNvSpPr txBox="1"/>
          <p:nvPr>
            <p:ph idx="1" type="body"/>
          </p:nvPr>
        </p:nvSpPr>
        <p:spPr>
          <a:xfrm>
            <a:off x="311700" y="760638"/>
            <a:ext cx="4957800" cy="879300"/>
          </a:xfrm>
          <a:prstGeom prst="rect">
            <a:avLst/>
          </a:prstGeom>
          <a:solidFill>
            <a:srgbClr val="502C07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1225">
                <a:solidFill>
                  <a:srgbClr val="FFFFFF"/>
                </a:solidFill>
              </a:rPr>
              <a:t>Tècnica basada en el fenòmen de successió ecològica de bardissa cap a bosc caducifoli.</a:t>
            </a:r>
            <a:endParaRPr sz="1225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rPr lang="es" sz="1225">
                <a:solidFill>
                  <a:srgbClr val="FFFFFF"/>
                </a:solidFill>
              </a:rPr>
              <a:t>Major rendiment i estalvi en manteniment.</a:t>
            </a:r>
            <a:endParaRPr sz="1225">
              <a:solidFill>
                <a:srgbClr val="FFFFFF"/>
              </a:solidFill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154175" y="196200"/>
            <a:ext cx="269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825" y="295275"/>
            <a:ext cx="3419475" cy="45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425" y="1765900"/>
            <a:ext cx="4495150" cy="299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1299" y="0"/>
            <a:ext cx="7702701" cy="52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/>
        </p:nvSpPr>
        <p:spPr>
          <a:xfrm>
            <a:off x="0" y="0"/>
            <a:ext cx="3546000" cy="5233500"/>
          </a:xfrm>
          <a:prstGeom prst="rect">
            <a:avLst/>
          </a:prstGeom>
          <a:solidFill>
            <a:srgbClr val="834D1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FFFFFF"/>
                </a:solidFill>
              </a:rPr>
              <a:t>PLANTACIÓ DE TANQUES VEGETALS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-"/>
            </a:pPr>
            <a:r>
              <a:rPr lang="es" sz="1700">
                <a:solidFill>
                  <a:srgbClr val="FFFFFF"/>
                </a:solidFill>
              </a:rPr>
              <a:t>Foment de paisatge en mosaïc i microclima estable</a:t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-"/>
            </a:pPr>
            <a:r>
              <a:rPr lang="es" sz="1700">
                <a:solidFill>
                  <a:srgbClr val="FFFFFF"/>
                </a:solidFill>
              </a:rPr>
              <a:t>Millora en productivitat i resistència davant plagues dels conreus</a:t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-"/>
            </a:pPr>
            <a:r>
              <a:rPr lang="es" sz="1700">
                <a:solidFill>
                  <a:srgbClr val="FFFFFF"/>
                </a:solidFill>
              </a:rPr>
              <a:t>Foment de l’expansió de pol·linitzadors, micropredadors i mesopredadors beneficiosos per a l’agricultura.</a:t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-"/>
            </a:pPr>
            <a:r>
              <a:rPr lang="es" sz="1700">
                <a:solidFill>
                  <a:srgbClr val="FFFFFF"/>
                </a:solidFill>
              </a:rPr>
              <a:t>Mitigació de l’erosió i producció d’humus</a:t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/>
          <p:nvPr>
            <p:ph type="title"/>
          </p:nvPr>
        </p:nvSpPr>
        <p:spPr>
          <a:xfrm>
            <a:off x="238250" y="264525"/>
            <a:ext cx="2396700" cy="1585500"/>
          </a:xfrm>
          <a:prstGeom prst="rect">
            <a:avLst/>
          </a:prstGeom>
          <a:solidFill>
            <a:srgbClr val="FFD966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2000">
                <a:solidFill>
                  <a:srgbClr val="000000"/>
                </a:solidFill>
              </a:rPr>
              <a:t>PLANTACIÓ DE TALUSSOS I RIBES DEGRADADES</a:t>
            </a:r>
            <a:endParaRPr/>
          </a:p>
        </p:txBody>
      </p:sp>
      <p:sp>
        <p:nvSpPr>
          <p:cNvPr id="160" name="Google Shape;160;p21"/>
          <p:cNvSpPr txBox="1"/>
          <p:nvPr>
            <p:ph idx="1" type="body"/>
          </p:nvPr>
        </p:nvSpPr>
        <p:spPr>
          <a:xfrm>
            <a:off x="238200" y="1962100"/>
            <a:ext cx="2396700" cy="2887200"/>
          </a:xfrm>
          <a:prstGeom prst="rect">
            <a:avLst/>
          </a:prstGeom>
          <a:solidFill>
            <a:srgbClr val="FFD966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Objectius: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- Mitigació de l’erosió i la pèrdua de sòl fèrtil.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- Disminució de l’evaporacio de l’aigua superficial.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- Producció, transport i sedimentació d’humus.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- Augment de la impermeabilitat de la llera.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- Millora de biodiversitat i conectivitat entre hàbitats terrestres i marítims.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- Expansió de comunitats i espècies amenaçades.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110">
              <a:solidFill>
                <a:srgbClr val="000000"/>
              </a:solidFill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9450" y="264525"/>
            <a:ext cx="6112850" cy="45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238250" y="224250"/>
            <a:ext cx="260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